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Fira Sans Bold" charset="1" panose="020B0803050000020004"/>
      <p:regular r:id="rId47"/>
    </p:embeddedFont>
    <p:embeddedFont>
      <p:font typeface="Fira Sans Light" charset="1" panose="020B0403050000020004"/>
      <p:regular r:id="rId48"/>
    </p:embeddedFont>
    <p:embeddedFont>
      <p:font typeface="Be Vietnam Ultra-Bold" charset="1" panose="00000900000000000000"/>
      <p:regular r:id="rId49"/>
    </p:embeddedFont>
    <p:embeddedFont>
      <p:font typeface="Be Vietnam" charset="1" panose="00000500000000000000"/>
      <p:regular r:id="rId50"/>
    </p:embeddedFont>
    <p:embeddedFont>
      <p:font typeface="Krabuler" charset="1" panose="00000500000000000000"/>
      <p:regular r:id="rId51"/>
    </p:embeddedFont>
    <p:embeddedFont>
      <p:font typeface="Gotham" charset="1" panose="00000000000000000000"/>
      <p:regular r:id="rId52"/>
    </p:embeddedFont>
    <p:embeddedFont>
      <p:font typeface="Gagalin" charset="1" panose="00000500000000000000"/>
      <p:regular r:id="rId53"/>
    </p:embeddedFont>
    <p:embeddedFont>
      <p:font typeface="Gliker Semi-Bold" charset="1" panose="00000700000000000000"/>
      <p:regular r:id="rId54"/>
    </p:embeddedFont>
    <p:embeddedFont>
      <p:font typeface="Montserrat" charset="1" panose="00000500000000000000"/>
      <p:regular r:id="rId55"/>
    </p:embeddedFont>
    <p:embeddedFont>
      <p:font typeface="Montserrat Bold" charset="1" panose="00000800000000000000"/>
      <p:regular r:id="rId56"/>
    </p:embeddedFont>
    <p:embeddedFont>
      <p:font typeface="Titillium Web Bold" charset="1" panose="00000800000000000000"/>
      <p:regular r:id="rId57"/>
    </p:embeddedFont>
    <p:embeddedFont>
      <p:font typeface="Public Sans Bold" charset="1" panose="00000000000000000000"/>
      <p:regular r:id="rId58"/>
    </p:embeddedFont>
    <p:embeddedFont>
      <p:font typeface="Open Sauce" charset="1" panose="00000500000000000000"/>
      <p:regular r:id="rId59"/>
    </p:embeddedFont>
    <p:embeddedFont>
      <p:font typeface="Public Sans" charset="1" panose="00000000000000000000"/>
      <p:regular r:id="rId60"/>
    </p:embeddedFont>
    <p:embeddedFont>
      <p:font typeface="Clear Sans Bold" charset="1" panose="020B0803030202020304"/>
      <p:regular r:id="rId61"/>
    </p:embeddedFont>
    <p:embeddedFont>
      <p:font typeface="Canva Sans" charset="1" panose="020B0503030501040103"/>
      <p:regular r:id="rId62"/>
    </p:embeddedFont>
    <p:embeddedFont>
      <p:font typeface="Canva Sans Bold" charset="1" panose="020B0803030501040103"/>
      <p:regular r:id="rId63"/>
    </p:embeddedFont>
    <p:embeddedFont>
      <p:font typeface="Handy Casual" charset="1" panose="00000500000000000000"/>
      <p:regular r:id="rId64"/>
    </p:embeddedFont>
    <p:embeddedFont>
      <p:font typeface="Gotham Bold" charset="1" panose="00000000000000000000"/>
      <p:regular r:id="rId65"/>
    </p:embeddedFont>
    <p:embeddedFont>
      <p:font typeface="Clear Sans" charset="1" panose="020B0503030202020304"/>
      <p:regular r:id="rId66"/>
    </p:embeddedFont>
    <p:embeddedFont>
      <p:font typeface="Clear Sans Bold Italics" charset="1" panose="020B0803030202090304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5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50.pn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6.png" Type="http://schemas.openxmlformats.org/officeDocument/2006/relationships/image"/><Relationship Id="rId12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0.pn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3.png" Type="http://schemas.openxmlformats.org/officeDocument/2006/relationships/image"/><Relationship Id="rId6" Target="https://codeforces.com/contestInvitation/150ac895ed3989eeb2483d7b2c4ca789aab90bb8" TargetMode="External" Type="http://schemas.openxmlformats.org/officeDocument/2006/relationships/hyperlink"/><Relationship Id="rId7" Target="https://codeforces.com/group/ZzHCrKVEj7/contest/429848/problem/N" TargetMode="External" Type="http://schemas.openxmlformats.org/officeDocument/2006/relationships/hyperlink"/><Relationship Id="rId8" Target="https://ideone.com/Qrzhaf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84.png" Type="http://schemas.openxmlformats.org/officeDocument/2006/relationships/image"/><Relationship Id="rId14" Target="../media/image85.svg" Type="http://schemas.openxmlformats.org/officeDocument/2006/relationships/image"/><Relationship Id="rId15" Target="../media/image86.gif" Type="http://schemas.openxmlformats.org/officeDocument/2006/relationships/image"/><Relationship Id="rId16" Target="../media/image87.png" Type="http://schemas.openxmlformats.org/officeDocument/2006/relationships/image"/><Relationship Id="rId17" Target="../media/image8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https://codeforces.com/contestInvitation/150ac895ed3989eeb2483d7b2c4ca789aab90bb8" TargetMode="External" Type="http://schemas.openxmlformats.org/officeDocument/2006/relationships/hyperlink"/><Relationship Id="rId5" Target="https://codeforces.com/group/ZzHCrKVEj7/contest/429848/problem/N" TargetMode="External" Type="http://schemas.openxmlformats.org/officeDocument/2006/relationships/hyperlink"/><Relationship Id="rId6" Target="https://ideone.com/Qrzhaf" TargetMode="External" Type="http://schemas.openxmlformats.org/officeDocument/2006/relationships/hyperlink"/><Relationship Id="rId7" Target="../media/image89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86.gif" Type="http://schemas.openxmlformats.org/officeDocument/2006/relationships/image"/><Relationship Id="rId12" Target="../media/image100.gif" Type="http://schemas.openxmlformats.org/officeDocument/2006/relationships/image"/><Relationship Id="rId13" Target="../media/image87.png" Type="http://schemas.openxmlformats.org/officeDocument/2006/relationships/image"/><Relationship Id="rId14" Target="../media/image8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https://codeforces.com/group/ZzHCrKVEj7/contest/429848/problem/U" TargetMode="External" Type="http://schemas.openxmlformats.org/officeDocument/2006/relationships/hyperlink"/><Relationship Id="rId5" Target="https://codeforces.com/group/ZzHCrKVEj7/contest/429848/problem/N" TargetMode="External" Type="http://schemas.openxmlformats.org/officeDocument/2006/relationships/hyperlink"/><Relationship Id="rId6" Target="https://ideone.com/Qrzhaf" TargetMode="External" Type="http://schemas.openxmlformats.org/officeDocument/2006/relationships/hyperlink"/><Relationship Id="rId7" Target="../media/image101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svg" Type="http://schemas.openxmlformats.org/officeDocument/2006/relationships/image"/><Relationship Id="rId12" Target="../media/image108.png" Type="http://schemas.openxmlformats.org/officeDocument/2006/relationships/image"/><Relationship Id="rId13" Target="../media/image109.svg" Type="http://schemas.openxmlformats.org/officeDocument/2006/relationships/image"/><Relationship Id="rId14" Target="../media/image3.png" Type="http://schemas.openxmlformats.org/officeDocument/2006/relationships/image"/><Relationship Id="rId15" Target="../media/image110.png" Type="http://schemas.openxmlformats.org/officeDocument/2006/relationships/image"/><Relationship Id="rId16" Target="../media/image111.svg" Type="http://schemas.openxmlformats.org/officeDocument/2006/relationships/image"/><Relationship Id="rId17" Target="../media/image112.gif" Type="http://schemas.openxmlformats.org/officeDocument/2006/relationships/image"/><Relationship Id="rId18" Target="../media/image113.png" Type="http://schemas.openxmlformats.org/officeDocument/2006/relationships/image"/><Relationship Id="rId19" Target="../media/image114.png" Type="http://schemas.openxmlformats.org/officeDocument/2006/relationships/image"/><Relationship Id="rId2" Target="../media/image27.png" Type="http://schemas.openxmlformats.org/officeDocument/2006/relationships/image"/><Relationship Id="rId20" Target="../media/image115.sv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02.png" Type="http://schemas.openxmlformats.org/officeDocument/2006/relationships/image"/><Relationship Id="rId7" Target="../media/image103.svg" Type="http://schemas.openxmlformats.org/officeDocument/2006/relationships/image"/><Relationship Id="rId8" Target="../media/image104.png" Type="http://schemas.openxmlformats.org/officeDocument/2006/relationships/image"/><Relationship Id="rId9" Target="../media/image105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3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1.png" Type="http://schemas.openxmlformats.org/officeDocument/2006/relationships/image"/><Relationship Id="rId20" Target="../media/image42.sv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https://codeforces.com/group/MWSDmqGsZm/contest/219856/problem/O" TargetMode="External" Type="http://schemas.openxmlformats.org/officeDocument/2006/relationships/hyperlink"/><Relationship Id="rId7" Target="https://codeforces.com/group/MWSDmqGsZm/contest/219856/problem/O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1559" y="41948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7846" y="3298034"/>
            <a:ext cx="5888436" cy="5551872"/>
          </a:xfrm>
          <a:custGeom>
            <a:avLst/>
            <a:gdLst/>
            <a:ahLst/>
            <a:cxnLst/>
            <a:rect r="r" b="b" t="t" l="l"/>
            <a:pathLst>
              <a:path h="5551872" w="5888436">
                <a:moveTo>
                  <a:pt x="0" y="0"/>
                </a:moveTo>
                <a:lnTo>
                  <a:pt x="5888436" y="0"/>
                </a:lnTo>
                <a:lnTo>
                  <a:pt x="5888436" y="5551872"/>
                </a:lnTo>
                <a:lnTo>
                  <a:pt x="0" y="5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9552" y="2211915"/>
            <a:ext cx="6600962" cy="195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1"/>
              </a:lnSpc>
            </a:pPr>
            <a:r>
              <a:rPr lang="en-US" sz="12859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Adhocs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300" y="3735580"/>
            <a:ext cx="10933697" cy="7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0B016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session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8607" y="5722536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52525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ICPC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494" y="7093772"/>
            <a:ext cx="3950901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1489BD"/>
                </a:solidFill>
                <a:latin typeface="Be Vietnam"/>
                <a:ea typeface="Be Vietnam"/>
                <a:cs typeface="Be Vietnam"/>
                <a:sym typeface="Be Vietnam"/>
              </a:rPr>
              <a:t>MANSOURA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66712">
            <a:off x="9226948" y="5445478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028" y="5411055"/>
            <a:ext cx="8754014" cy="66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0B0162"/>
                </a:solidFill>
                <a:latin typeface="Gotham"/>
                <a:ea typeface="Gotham"/>
                <a:cs typeface="Gotham"/>
                <a:sym typeface="Gotham"/>
              </a:rPr>
              <a:t>prepared by : Hamed Mohamed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3899823" y="839319"/>
            <a:ext cx="9525" cy="10478829"/>
          </a:xfrm>
          <a:prstGeom prst="rect">
            <a:avLst/>
          </a:prstGeom>
          <a:solidFill>
            <a:srgbClr val="0B0162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754260" y="2174454"/>
            <a:ext cx="6184665" cy="2581416"/>
            <a:chOff x="0" y="0"/>
            <a:chExt cx="1666808" cy="695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808" cy="695709"/>
            </a:xfrm>
            <a:custGeom>
              <a:avLst/>
              <a:gdLst/>
              <a:ahLst/>
              <a:cxnLst/>
              <a:rect r="r" b="b" t="t" l="l"/>
              <a:pathLst>
                <a:path h="695709" w="1666808">
                  <a:moveTo>
                    <a:pt x="1542348" y="695709"/>
                  </a:moveTo>
                  <a:lnTo>
                    <a:pt x="124460" y="695709"/>
                  </a:lnTo>
                  <a:cubicBezTo>
                    <a:pt x="55880" y="695709"/>
                    <a:pt x="0" y="639829"/>
                    <a:pt x="0" y="5712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2348" y="0"/>
                  </a:lnTo>
                  <a:cubicBezTo>
                    <a:pt x="1610928" y="0"/>
                    <a:pt x="1666808" y="55880"/>
                    <a:pt x="1666808" y="124460"/>
                  </a:cubicBezTo>
                  <a:lnTo>
                    <a:pt x="1666808" y="571249"/>
                  </a:lnTo>
                  <a:cubicBezTo>
                    <a:pt x="1666808" y="639829"/>
                    <a:pt x="1610928" y="695709"/>
                    <a:pt x="1542348" y="695709"/>
                  </a:cubicBezTo>
                  <a:close/>
                </a:path>
              </a:pathLst>
            </a:custGeom>
            <a:solidFill>
              <a:srgbClr val="849FB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24173" y="3227108"/>
            <a:ext cx="11481291" cy="4833477"/>
            <a:chOff x="0" y="0"/>
            <a:chExt cx="2932951" cy="12347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2952" cy="1234735"/>
            </a:xfrm>
            <a:custGeom>
              <a:avLst/>
              <a:gdLst/>
              <a:ahLst/>
              <a:cxnLst/>
              <a:rect r="r" b="b" t="t" l="l"/>
              <a:pathLst>
                <a:path h="1234735" w="2932952">
                  <a:moveTo>
                    <a:pt x="2808491" y="1234735"/>
                  </a:moveTo>
                  <a:lnTo>
                    <a:pt x="124460" y="1234735"/>
                  </a:lnTo>
                  <a:cubicBezTo>
                    <a:pt x="55880" y="1234735"/>
                    <a:pt x="0" y="1178855"/>
                    <a:pt x="0" y="11102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8492" y="0"/>
                  </a:lnTo>
                  <a:cubicBezTo>
                    <a:pt x="2877071" y="0"/>
                    <a:pt x="2932952" y="55880"/>
                    <a:pt x="2932952" y="124460"/>
                  </a:cubicBezTo>
                  <a:lnTo>
                    <a:pt x="2932952" y="1110275"/>
                  </a:lnTo>
                  <a:cubicBezTo>
                    <a:pt x="2932952" y="1178855"/>
                    <a:pt x="2877071" y="1234735"/>
                    <a:pt x="2808492" y="1234735"/>
                  </a:cubicBezTo>
                  <a:close/>
                </a:path>
              </a:pathLst>
            </a:custGeom>
            <a:solidFill>
              <a:srgbClr val="849FB2"/>
            </a:solidFill>
          </p:spPr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24173" y="1717395"/>
          <a:ext cx="6290309" cy="3019425"/>
        </p:xfrm>
        <a:graphic>
          <a:graphicData uri="http://schemas.openxmlformats.org/drawingml/2006/table">
            <a:tbl>
              <a:tblPr/>
              <a:tblGrid>
                <a:gridCol w="6290309"/>
              </a:tblGrid>
              <a:tr h="301942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1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8094713" y="3227108"/>
          <a:ext cx="9947278" cy="5585734"/>
        </p:xfrm>
        <a:graphic>
          <a:graphicData uri="http://schemas.openxmlformats.org/drawingml/2006/table">
            <a:tbl>
              <a:tblPr/>
              <a:tblGrid>
                <a:gridCol w="9947278"/>
              </a:tblGrid>
              <a:tr h="55857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39"/>
                        </a:lnSpc>
                        <a:defRPr/>
                      </a:pPr>
                      <a:r>
                        <a:rPr lang="en-US" sz="3599" spc="215">
                          <a:solidFill>
                            <a:srgbClr val="F9F9F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Given an array of size N, You are asked Q queries In Each</a:t>
                      </a:r>
                      <a:r>
                        <a:rPr lang="en-US" sz="3599" spc="215">
                          <a:solidFill>
                            <a:srgbClr val="31356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</a:t>
                      </a:r>
                      <a:r>
                        <a:rPr lang="en-US" sz="3599" spc="215">
                          <a:solidFill>
                            <a:srgbClr val="F3D33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query :</a:t>
                      </a:r>
                      <a:endParaRPr lang="en-US" sz="1100"/>
                    </a:p>
                    <a:p>
                      <a:pPr algn="just">
                        <a:lnSpc>
                          <a:spcPts val="5039"/>
                        </a:lnSpc>
                      </a:pPr>
                      <a:r>
                        <a:rPr lang="en-US" sz="3599" spc="215">
                          <a:solidFill>
                            <a:srgbClr val="31356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you are given integer </a:t>
                      </a:r>
                      <a:r>
                        <a:rPr lang="en-US" sz="3599" spc="215">
                          <a:solidFill>
                            <a:srgbClr val="FF3131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K</a:t>
                      </a:r>
                      <a:r>
                        <a:rPr lang="en-US" sz="3599" spc="215">
                          <a:solidFill>
                            <a:srgbClr val="31356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and you are asked to print the sum of the elements of the array from the </a:t>
                      </a:r>
                      <a:r>
                        <a:rPr lang="en-US" sz="3599" spc="215">
                          <a:solidFill>
                            <a:srgbClr val="F3D33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"1st"</a:t>
                      </a:r>
                      <a:r>
                        <a:rPr lang="en-US" sz="3599" spc="215">
                          <a:solidFill>
                            <a:srgbClr val="31356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element to the </a:t>
                      </a:r>
                      <a:r>
                        <a:rPr lang="en-US" sz="3599" spc="215">
                          <a:solidFill>
                            <a:srgbClr val="F3D33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"Kth"</a:t>
                      </a:r>
                      <a:r>
                        <a:rPr lang="en-US" sz="3599" spc="215">
                          <a:solidFill>
                            <a:srgbClr val="31356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 element.</a:t>
                      </a:r>
                    </a:p>
                    <a:p>
                      <a:pPr algn="just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272350"/>
            <a:ext cx="5307857" cy="6242168"/>
          </a:xfrm>
          <a:prstGeom prst="rect">
            <a:avLst/>
          </a:prstGeom>
        </p:spPr>
      </p:pic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6663338" y="1228761"/>
          <a:ext cx="6290309" cy="3019425"/>
        </p:xfrm>
        <a:graphic>
          <a:graphicData uri="http://schemas.openxmlformats.org/drawingml/2006/table">
            <a:tbl>
              <a:tblPr/>
              <a:tblGrid>
                <a:gridCol w="6290309"/>
              </a:tblGrid>
              <a:tr h="301942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1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983482" y="1570798"/>
          <a:ext cx="6290309" cy="3019425"/>
        </p:xfrm>
        <a:graphic>
          <a:graphicData uri="http://schemas.openxmlformats.org/drawingml/2006/table">
            <a:tbl>
              <a:tblPr/>
              <a:tblGrid>
                <a:gridCol w="6290309"/>
              </a:tblGrid>
              <a:tr h="301942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1619"/>
                        </a:lnSpc>
                        <a:defRPr/>
                      </a:pPr>
                      <a:r>
                        <a:rPr lang="en-US" sz="8299">
                          <a:solidFill>
                            <a:srgbClr val="0D0D0D"/>
                          </a:solidFill>
                          <a:latin typeface="Gagalin"/>
                          <a:ea typeface="Gagalin"/>
                          <a:cs typeface="Gagalin"/>
                          <a:sym typeface="Gagalin"/>
                        </a:rPr>
                        <a:t>Challenge!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282848" y="3868116"/>
            <a:ext cx="14560011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Complexity &amp; </a:t>
            </a:r>
          </a:p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pre-processing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56469" y="7784918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66251" y="7663435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794124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23972" y="7653910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3174" y="7653910"/>
            <a:ext cx="606708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EF7B7B"/>
                </a:solidFill>
                <a:latin typeface="Handy Casual"/>
                <a:ea typeface="Handy Casual"/>
                <a:cs typeface="Handy Casual"/>
                <a:sym typeface="Handy Casual"/>
              </a:rPr>
              <a:t>7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794124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3972" y="7653910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67174" y="7653910"/>
            <a:ext cx="788480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BB4B4B"/>
                </a:solidFill>
                <a:latin typeface="Handy Casual"/>
                <a:ea typeface="Handy Casual"/>
                <a:cs typeface="Handy Casual"/>
                <a:sym typeface="Handy Casual"/>
              </a:rPr>
              <a:t>11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3174" y="7653910"/>
            <a:ext cx="606708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EF7B7B"/>
                </a:solidFill>
                <a:latin typeface="Handy Casual"/>
                <a:ea typeface="Handy Casual"/>
                <a:cs typeface="Handy Casual"/>
                <a:sym typeface="Handy Casual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794124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3972" y="7653910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30463" y="7653910"/>
            <a:ext cx="99670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991C1C"/>
                </a:solidFill>
                <a:latin typeface="Handy Casual"/>
                <a:ea typeface="Handy Casual"/>
                <a:cs typeface="Handy Casual"/>
                <a:sym typeface="Handy Casual"/>
              </a:rPr>
              <a:t>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67174" y="7653910"/>
            <a:ext cx="788480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BB4B4B"/>
                </a:solidFill>
                <a:latin typeface="Handy Casual"/>
                <a:ea typeface="Handy Casual"/>
                <a:cs typeface="Handy Casual"/>
                <a:sym typeface="Handy Casual"/>
              </a:rPr>
              <a:t>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13174" y="7653910"/>
            <a:ext cx="606708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EF7B7B"/>
                </a:solidFill>
                <a:latin typeface="Handy Casual"/>
                <a:ea typeface="Handy Casual"/>
                <a:cs typeface="Handy Casual"/>
                <a:sym typeface="Handy Casual"/>
              </a:rPr>
              <a:t>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6783" y="427358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64677" y="7954026"/>
            <a:ext cx="7694623" cy="1756467"/>
          </a:xfrm>
          <a:custGeom>
            <a:avLst/>
            <a:gdLst/>
            <a:ahLst/>
            <a:cxnLst/>
            <a:rect r="r" b="b" t="t" l="l"/>
            <a:pathLst>
              <a:path h="1756467" w="7694623">
                <a:moveTo>
                  <a:pt x="0" y="0"/>
                </a:moveTo>
                <a:lnTo>
                  <a:pt x="7694623" y="0"/>
                </a:lnTo>
                <a:lnTo>
                  <a:pt x="7694623" y="1756467"/>
                </a:lnTo>
                <a:lnTo>
                  <a:pt x="0" y="175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46" t="-146272" r="-72929" b="-2914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238462">
            <a:off x="646860" y="-811362"/>
            <a:ext cx="5398867" cy="5776998"/>
          </a:xfrm>
          <a:custGeom>
            <a:avLst/>
            <a:gdLst/>
            <a:ahLst/>
            <a:cxnLst/>
            <a:rect r="r" b="b" t="t" l="l"/>
            <a:pathLst>
              <a:path h="5776998" w="5398867">
                <a:moveTo>
                  <a:pt x="0" y="0"/>
                </a:moveTo>
                <a:lnTo>
                  <a:pt x="5398867" y="0"/>
                </a:lnTo>
                <a:lnTo>
                  <a:pt x="5398867" y="5776998"/>
                </a:lnTo>
                <a:lnTo>
                  <a:pt x="0" y="577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6783" y="0"/>
            <a:ext cx="9076179" cy="3915509"/>
          </a:xfrm>
          <a:custGeom>
            <a:avLst/>
            <a:gdLst/>
            <a:ahLst/>
            <a:cxnLst/>
            <a:rect r="r" b="b" t="t" l="l"/>
            <a:pathLst>
              <a:path h="3915509" w="9076179">
                <a:moveTo>
                  <a:pt x="0" y="0"/>
                </a:moveTo>
                <a:lnTo>
                  <a:pt x="9076179" y="0"/>
                </a:lnTo>
                <a:lnTo>
                  <a:pt x="9076179" y="3915509"/>
                </a:lnTo>
                <a:lnTo>
                  <a:pt x="0" y="391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3291" y="5931741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6"/>
                </a:lnTo>
                <a:lnTo>
                  <a:pt x="0" y="1460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4826">
            <a:off x="2716773" y="3315626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64677" y="1304684"/>
            <a:ext cx="6283741" cy="219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8"/>
              </a:lnSpc>
            </a:pP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Each element in the prefix is the </a:t>
            </a:r>
            <a:r>
              <a:rPr lang="en-US" sz="4227">
                <a:solidFill>
                  <a:srgbClr val="342E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4227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 from the start to the element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6994" y="5788866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77322"/>
            <a:ext cx="5235467" cy="11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8247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Sum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251" y="5570576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6955" y="5570576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4124" y="5570576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88743" y="5570576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40461" y="5570576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863291" y="8102147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0" y="0"/>
                </a:lnTo>
                <a:lnTo>
                  <a:pt x="3605160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552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09855" y="7959272"/>
            <a:ext cx="2871311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Prefix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75370" y="5446667"/>
            <a:ext cx="3124222" cy="4263826"/>
          </a:xfrm>
          <a:custGeom>
            <a:avLst/>
            <a:gdLst/>
            <a:ahLst/>
            <a:cxnLst/>
            <a:rect r="r" b="b" t="t" l="l"/>
            <a:pathLst>
              <a:path h="4263826" w="3124222">
                <a:moveTo>
                  <a:pt x="0" y="0"/>
                </a:moveTo>
                <a:lnTo>
                  <a:pt x="3124221" y="0"/>
                </a:lnTo>
                <a:lnTo>
                  <a:pt x="3124221" y="4263826"/>
                </a:lnTo>
                <a:lnTo>
                  <a:pt x="0" y="4263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794124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3972" y="7653910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71366" y="7708170"/>
            <a:ext cx="914957" cy="1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8"/>
              </a:lnSpc>
            </a:pPr>
            <a:r>
              <a:rPr lang="en-US" sz="10720">
                <a:solidFill>
                  <a:srgbClr val="690000"/>
                </a:solidFill>
                <a:latin typeface="Handy Casual"/>
                <a:ea typeface="Handy Casual"/>
                <a:cs typeface="Handy Casual"/>
                <a:sym typeface="Handy Casual"/>
              </a:rPr>
              <a:t>13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30463" y="7653910"/>
            <a:ext cx="99670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991C1C"/>
                </a:solidFill>
                <a:latin typeface="Handy Casual"/>
                <a:ea typeface="Handy Casual"/>
                <a:cs typeface="Handy Casual"/>
                <a:sym typeface="Handy Casual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67174" y="7653910"/>
            <a:ext cx="788480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BB4B4B"/>
                </a:solidFill>
                <a:latin typeface="Handy Casual"/>
                <a:ea typeface="Handy Casual"/>
                <a:cs typeface="Handy Casual"/>
                <a:sym typeface="Handy Casual"/>
              </a:rPr>
              <a:t>11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13174" y="7653910"/>
            <a:ext cx="606708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EF7B7B"/>
                </a:solidFill>
                <a:latin typeface="Handy Casual"/>
                <a:ea typeface="Handy Casual"/>
                <a:cs typeface="Handy Casual"/>
                <a:sym typeface="Handy Casual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66251" y="7653910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9739822" y="5858914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1" y="0"/>
                </a:lnTo>
                <a:lnTo>
                  <a:pt x="7421211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742278" y="515302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5" y="0"/>
                </a:lnTo>
                <a:lnTo>
                  <a:pt x="7418755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073397" y="526926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85714" y="-256147"/>
            <a:ext cx="26878779" cy="10700344"/>
            <a:chOff x="0" y="0"/>
            <a:chExt cx="24644001" cy="9810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44001" cy="9810687"/>
            </a:xfrm>
            <a:custGeom>
              <a:avLst/>
              <a:gdLst/>
              <a:ahLst/>
              <a:cxnLst/>
              <a:rect r="r" b="b" t="t" l="l"/>
              <a:pathLst>
                <a:path h="9810687" w="24644001">
                  <a:moveTo>
                    <a:pt x="0" y="0"/>
                  </a:moveTo>
                  <a:lnTo>
                    <a:pt x="24644001" y="0"/>
                  </a:lnTo>
                  <a:lnTo>
                    <a:pt x="24644001" y="9810687"/>
                  </a:lnTo>
                  <a:lnTo>
                    <a:pt x="0" y="9810687"/>
                  </a:lnTo>
                  <a:close/>
                </a:path>
              </a:pathLst>
            </a:custGeom>
            <a:solidFill>
              <a:srgbClr val="3F58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644001" cy="98868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FAF0D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70172" y="5131955"/>
            <a:ext cx="9275003" cy="3570178"/>
            <a:chOff x="0" y="0"/>
            <a:chExt cx="3060693" cy="11781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0693" cy="1178137"/>
            </a:xfrm>
            <a:custGeom>
              <a:avLst/>
              <a:gdLst/>
              <a:ahLst/>
              <a:cxnLst/>
              <a:rect r="r" b="b" t="t" l="l"/>
              <a:pathLst>
                <a:path h="1178137" w="3060693">
                  <a:moveTo>
                    <a:pt x="2936233" y="1178136"/>
                  </a:moveTo>
                  <a:lnTo>
                    <a:pt x="124460" y="1178136"/>
                  </a:lnTo>
                  <a:cubicBezTo>
                    <a:pt x="55880" y="1178136"/>
                    <a:pt x="0" y="1122256"/>
                    <a:pt x="0" y="10536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6233" y="0"/>
                  </a:lnTo>
                  <a:cubicBezTo>
                    <a:pt x="3004813" y="0"/>
                    <a:pt x="3060693" y="55880"/>
                    <a:pt x="3060693" y="124460"/>
                  </a:cubicBezTo>
                  <a:lnTo>
                    <a:pt x="3060693" y="1053677"/>
                  </a:lnTo>
                  <a:cubicBezTo>
                    <a:pt x="3060693" y="1122256"/>
                    <a:pt x="3004813" y="1178137"/>
                    <a:pt x="2936233" y="117813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0172" y="-441381"/>
            <a:ext cx="15415292" cy="4427229"/>
            <a:chOff x="0" y="0"/>
            <a:chExt cx="4439102" cy="12748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9102" cy="1274898"/>
            </a:xfrm>
            <a:custGeom>
              <a:avLst/>
              <a:gdLst/>
              <a:ahLst/>
              <a:cxnLst/>
              <a:rect r="r" b="b" t="t" l="l"/>
              <a:pathLst>
                <a:path h="1274898" w="4439102">
                  <a:moveTo>
                    <a:pt x="4314642" y="1274898"/>
                  </a:moveTo>
                  <a:lnTo>
                    <a:pt x="124460" y="1274898"/>
                  </a:lnTo>
                  <a:cubicBezTo>
                    <a:pt x="55880" y="1274898"/>
                    <a:pt x="0" y="1219018"/>
                    <a:pt x="0" y="11504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14642" y="0"/>
                  </a:lnTo>
                  <a:cubicBezTo>
                    <a:pt x="4383222" y="0"/>
                    <a:pt x="4439102" y="55880"/>
                    <a:pt x="4439102" y="124460"/>
                  </a:cubicBezTo>
                  <a:lnTo>
                    <a:pt x="4439102" y="1150438"/>
                  </a:lnTo>
                  <a:cubicBezTo>
                    <a:pt x="4439102" y="1219018"/>
                    <a:pt x="4383222" y="1274898"/>
                    <a:pt x="4314642" y="1274898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1057412">
            <a:off x="9210866" y="7395176"/>
            <a:ext cx="1696668" cy="2613914"/>
          </a:xfrm>
          <a:custGeom>
            <a:avLst/>
            <a:gdLst/>
            <a:ahLst/>
            <a:cxnLst/>
            <a:rect r="r" b="b" t="t" l="l"/>
            <a:pathLst>
              <a:path h="2613914" w="1696668">
                <a:moveTo>
                  <a:pt x="0" y="0"/>
                </a:moveTo>
                <a:lnTo>
                  <a:pt x="1696667" y="0"/>
                </a:lnTo>
                <a:lnTo>
                  <a:pt x="1696667" y="2613914"/>
                </a:lnTo>
                <a:lnTo>
                  <a:pt x="0" y="261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9009" y="446463"/>
            <a:ext cx="14929333" cy="325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4760">
                <a:solidFill>
                  <a:srgbClr val="72727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GIVEN AN ARRAY YOU ARE ASKED SOME QUERIES...</a:t>
            </a:r>
          </a:p>
          <a:p>
            <a:pPr algn="l">
              <a:lnSpc>
                <a:spcPts val="4998"/>
              </a:lnSpc>
            </a:pPr>
          </a:p>
          <a:p>
            <a:pPr algn="l">
              <a:lnSpc>
                <a:spcPts val="4998"/>
              </a:lnSpc>
            </a:pPr>
            <a:r>
              <a:rPr lang="en-US" sz="47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 each query you are given </a:t>
            </a:r>
            <a:r>
              <a:rPr lang="en-US" sz="4760">
                <a:solidFill>
                  <a:srgbClr val="FF989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</a:t>
            </a:r>
            <a:r>
              <a:rPr lang="en-US" sz="47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, </a:t>
            </a:r>
            <a:r>
              <a:rPr lang="en-US" sz="4760">
                <a:solidFill>
                  <a:srgbClr val="FF989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</a:t>
            </a:r>
            <a:r>
              <a:rPr lang="en-US" sz="4760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and you are asked to print sum of the elements of the array between L, R.</a:t>
            </a:r>
          </a:p>
          <a:p>
            <a:pPr algn="l">
              <a:lnSpc>
                <a:spcPts val="573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61936" y="6222159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42640" y="6222159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89809" y="6222159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84428" y="6222159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36146" y="6222159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FF9898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81830" y="5236730"/>
            <a:ext cx="5877470" cy="105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7638">
                <a:solidFill>
                  <a:srgbClr val="7E7E7E"/>
                </a:solidFill>
                <a:latin typeface="Clear Sans"/>
                <a:ea typeface="Clear Sans"/>
                <a:cs typeface="Clear Sans"/>
                <a:sym typeface="Clear Sans"/>
              </a:rPr>
              <a:t>l = 3, r=5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70509" y="6216854"/>
            <a:ext cx="6588791" cy="105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28"/>
              </a:lnSpc>
            </a:pPr>
            <a:r>
              <a:rPr lang="en-US" sz="6163">
                <a:solidFill>
                  <a:srgbClr val="2B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Ans </a:t>
            </a:r>
            <a:r>
              <a:rPr lang="en-US" sz="6163">
                <a:solidFill>
                  <a:srgbClr val="2B4B82"/>
                </a:solidFill>
                <a:latin typeface="Canva Sans"/>
                <a:ea typeface="Canva Sans"/>
                <a:cs typeface="Canva Sans"/>
                <a:sym typeface="Canva Sans"/>
              </a:rPr>
              <a:t>= 4 -1 + 3 = 6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39298" y="6514060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7"/>
                </a:lnTo>
                <a:lnTo>
                  <a:pt x="0" y="1777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335" t="-143301" r="-76940" b="-28794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1754" y="5808171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4" y="0"/>
                </a:lnTo>
                <a:lnTo>
                  <a:pt x="7418754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72872" y="5924414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313562">
            <a:off x="905598" y="510838"/>
            <a:ext cx="6779583" cy="2995343"/>
          </a:xfrm>
          <a:custGeom>
            <a:avLst/>
            <a:gdLst/>
            <a:ahLst/>
            <a:cxnLst/>
            <a:rect r="r" b="b" t="t" l="l"/>
            <a:pathLst>
              <a:path h="2995343" w="6779583">
                <a:moveTo>
                  <a:pt x="0" y="0"/>
                </a:moveTo>
                <a:lnTo>
                  <a:pt x="6779583" y="0"/>
                </a:lnTo>
                <a:lnTo>
                  <a:pt x="6779583" y="2995343"/>
                </a:lnTo>
                <a:lnTo>
                  <a:pt x="0" y="2995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38246">
            <a:off x="864917" y="1101302"/>
            <a:ext cx="6821783" cy="147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8"/>
              </a:lnSpc>
              <a:spcBef>
                <a:spcPct val="0"/>
              </a:spcBef>
            </a:pPr>
            <a:r>
              <a:rPr lang="en-US" sz="8598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Who am 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415681">
            <a:off x="6022337" y="517855"/>
            <a:ext cx="899981" cy="819801"/>
          </a:xfrm>
          <a:custGeom>
            <a:avLst/>
            <a:gdLst/>
            <a:ahLst/>
            <a:cxnLst/>
            <a:rect r="r" b="b" t="t" l="l"/>
            <a:pathLst>
              <a:path h="819801" w="899981">
                <a:moveTo>
                  <a:pt x="0" y="0"/>
                </a:moveTo>
                <a:lnTo>
                  <a:pt x="899981" y="0"/>
                </a:lnTo>
                <a:lnTo>
                  <a:pt x="899981" y="819801"/>
                </a:lnTo>
                <a:lnTo>
                  <a:pt x="0" y="81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98958" y="905859"/>
            <a:ext cx="7889042" cy="1102650"/>
            <a:chOff x="0" y="0"/>
            <a:chExt cx="3439540" cy="480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47633" y="905859"/>
            <a:ext cx="1102650" cy="11026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398958" y="2483306"/>
            <a:ext cx="7889042" cy="1102650"/>
            <a:chOff x="0" y="0"/>
            <a:chExt cx="3439540" cy="4807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47633" y="2483306"/>
            <a:ext cx="1102650" cy="11026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98958" y="3966029"/>
            <a:ext cx="7889042" cy="1102650"/>
            <a:chOff x="0" y="0"/>
            <a:chExt cx="3439540" cy="480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47633" y="3966029"/>
            <a:ext cx="1102650" cy="11026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398958" y="5543476"/>
            <a:ext cx="7889042" cy="1102650"/>
            <a:chOff x="0" y="0"/>
            <a:chExt cx="3439540" cy="4807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47633" y="5543476"/>
            <a:ext cx="1102650" cy="110265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-385304" y="-500515"/>
            <a:ext cx="677809" cy="649850"/>
          </a:xfrm>
          <a:custGeom>
            <a:avLst/>
            <a:gdLst/>
            <a:ahLst/>
            <a:cxnLst/>
            <a:rect r="r" b="b" t="t" l="l"/>
            <a:pathLst>
              <a:path h="649850" w="677809">
                <a:moveTo>
                  <a:pt x="0" y="0"/>
                </a:moveTo>
                <a:lnTo>
                  <a:pt x="677810" y="0"/>
                </a:lnTo>
                <a:lnTo>
                  <a:pt x="677810" y="649850"/>
                </a:lnTo>
                <a:lnTo>
                  <a:pt x="0" y="649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398958" y="7027127"/>
            <a:ext cx="7889042" cy="1102650"/>
            <a:chOff x="0" y="0"/>
            <a:chExt cx="3439540" cy="4807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847633" y="7027127"/>
            <a:ext cx="1102650" cy="1102650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842472" y="7021966"/>
            <a:ext cx="1107811" cy="110781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5583229" y="7703402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842472" y="7024546"/>
            <a:ext cx="1107811" cy="110781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223819" y="3808715"/>
            <a:ext cx="5015096" cy="5015096"/>
            <a:chOff x="0" y="0"/>
            <a:chExt cx="8909050" cy="89090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2"/>
              <a:stretch>
                <a:fillRect l="223" t="-36338" r="-9365" b="-9835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847633" y="4236366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47633" y="5813814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47633" y="2753644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05214" y="5640179"/>
            <a:ext cx="6146020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Participated in Ecpc Qualifications and ranked 7 out of 227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405214" y="4287484"/>
            <a:ext cx="6710161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Embedded Supervisor, CAT Reloaded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405214" y="2591888"/>
            <a:ext cx="6272818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Member and problem setter In ICPC Mansoura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05214" y="7346001"/>
            <a:ext cx="5854086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RocketLeague Champion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47633" y="1176196"/>
            <a:ext cx="11026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1356E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05214" y="1227314"/>
            <a:ext cx="627281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CCSED LEVEL 200</a:t>
            </a:r>
          </a:p>
        </p:txBody>
      </p:sp>
      <p:sp>
        <p:nvSpPr>
          <p:cNvPr name="TextBox 47" id="47"/>
          <p:cNvSpPr txBox="true"/>
          <p:nvPr/>
        </p:nvSpPr>
        <p:spPr>
          <a:xfrm rot="-224683">
            <a:off x="581094" y="4955993"/>
            <a:ext cx="854276" cy="19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"/>
              </a:lnSpc>
              <a:spcBef>
                <a:spcPct val="0"/>
              </a:spcBef>
            </a:pPr>
            <a:r>
              <a:rPr lang="en-US" sz="1076">
                <a:solidFill>
                  <a:srgbClr val="342E64">
                    <a:alpha val="0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intro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866096" y="645487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79136" y="8040205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2604" y="8113032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1" y="0"/>
                </a:lnTo>
                <a:lnTo>
                  <a:pt x="3605161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552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3725" y="208120"/>
            <a:ext cx="14779581" cy="5707319"/>
            <a:chOff x="0" y="0"/>
            <a:chExt cx="4877169" cy="18833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7169" cy="1883380"/>
            </a:xfrm>
            <a:custGeom>
              <a:avLst/>
              <a:gdLst/>
              <a:ahLst/>
              <a:cxnLst/>
              <a:rect r="r" b="b" t="t" l="l"/>
              <a:pathLst>
                <a:path h="1883380" w="4877169">
                  <a:moveTo>
                    <a:pt x="4752709" y="1883379"/>
                  </a:moveTo>
                  <a:lnTo>
                    <a:pt x="124460" y="1883379"/>
                  </a:lnTo>
                  <a:cubicBezTo>
                    <a:pt x="55880" y="1883379"/>
                    <a:pt x="0" y="1827499"/>
                    <a:pt x="0" y="17589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709" y="0"/>
                  </a:lnTo>
                  <a:cubicBezTo>
                    <a:pt x="4821289" y="0"/>
                    <a:pt x="4877169" y="55880"/>
                    <a:pt x="4877169" y="124460"/>
                  </a:cubicBezTo>
                  <a:lnTo>
                    <a:pt x="4877169" y="1758920"/>
                  </a:lnTo>
                  <a:cubicBezTo>
                    <a:pt x="4877169" y="1827499"/>
                    <a:pt x="4821289" y="1883380"/>
                    <a:pt x="4752709" y="1883380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81592" y="733431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4" y="0"/>
                </a:lnTo>
                <a:lnTo>
                  <a:pt x="7418754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05564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6269" y="7751867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3438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056" y="7751867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79774" y="7751867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2710" y="745055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3900727" y="2128710"/>
            <a:ext cx="3888387" cy="2403730"/>
          </a:xfrm>
          <a:custGeom>
            <a:avLst/>
            <a:gdLst/>
            <a:ahLst/>
            <a:cxnLst/>
            <a:rect r="r" b="b" t="t" l="l"/>
            <a:pathLst>
              <a:path h="2403730" w="3888387">
                <a:moveTo>
                  <a:pt x="3888387" y="0"/>
                </a:moveTo>
                <a:lnTo>
                  <a:pt x="0" y="0"/>
                </a:lnTo>
                <a:lnTo>
                  <a:pt x="0" y="2403730"/>
                </a:lnTo>
                <a:lnTo>
                  <a:pt x="3888387" y="2403730"/>
                </a:lnTo>
                <a:lnTo>
                  <a:pt x="38883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80364" y="8040205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516307" y="7970157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06792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87497" y="7751867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34666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29284" y="7751867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81002" y="7751867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5822607" y="5474811"/>
            <a:ext cx="3636794" cy="1501004"/>
          </a:xfrm>
          <a:custGeom>
            <a:avLst/>
            <a:gdLst/>
            <a:ahLst/>
            <a:cxnLst/>
            <a:rect r="r" b="b" t="t" l="l"/>
            <a:pathLst>
              <a:path h="1501004" w="3636794">
                <a:moveTo>
                  <a:pt x="0" y="0"/>
                </a:moveTo>
                <a:lnTo>
                  <a:pt x="3636794" y="0"/>
                </a:lnTo>
                <a:lnTo>
                  <a:pt x="3636794" y="1501004"/>
                </a:lnTo>
                <a:lnTo>
                  <a:pt x="0" y="150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047038" y="5882023"/>
            <a:ext cx="4365672" cy="77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sz="5673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 = 3, r=5</a:t>
            </a:r>
          </a:p>
        </p:txBody>
      </p:sp>
    </p:spTree>
  </p:cSld>
  <p:clrMapOvr>
    <a:masterClrMapping/>
  </p:clrMapOvr>
  <p:transition spd="slow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866096" y="645487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79136" y="8040205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2604" y="8113032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1" y="0"/>
                </a:lnTo>
                <a:lnTo>
                  <a:pt x="3605161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552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3725" y="208120"/>
            <a:ext cx="14779581" cy="5707319"/>
            <a:chOff x="0" y="0"/>
            <a:chExt cx="4877169" cy="18833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7169" cy="1883380"/>
            </a:xfrm>
            <a:custGeom>
              <a:avLst/>
              <a:gdLst/>
              <a:ahLst/>
              <a:cxnLst/>
              <a:rect r="r" b="b" t="t" l="l"/>
              <a:pathLst>
                <a:path h="1883380" w="4877169">
                  <a:moveTo>
                    <a:pt x="4752709" y="1883379"/>
                  </a:moveTo>
                  <a:lnTo>
                    <a:pt x="124460" y="1883379"/>
                  </a:lnTo>
                  <a:cubicBezTo>
                    <a:pt x="55880" y="1883379"/>
                    <a:pt x="0" y="1827499"/>
                    <a:pt x="0" y="17589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709" y="0"/>
                  </a:lnTo>
                  <a:cubicBezTo>
                    <a:pt x="4821289" y="0"/>
                    <a:pt x="4877169" y="55880"/>
                    <a:pt x="4877169" y="124460"/>
                  </a:cubicBezTo>
                  <a:lnTo>
                    <a:pt x="4877169" y="1758920"/>
                  </a:lnTo>
                  <a:cubicBezTo>
                    <a:pt x="4877169" y="1827499"/>
                    <a:pt x="4821289" y="1883380"/>
                    <a:pt x="4752709" y="1883380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516307" y="7970157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5564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6269" y="7751867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81592" y="733431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4" y="0"/>
                </a:lnTo>
                <a:lnTo>
                  <a:pt x="7418754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33438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8056" y="7751867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9774" y="7751867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125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[5] 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2710" y="745055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782928" y="484044"/>
            <a:ext cx="6050569" cy="1449549"/>
          </a:xfrm>
          <a:custGeom>
            <a:avLst/>
            <a:gdLst/>
            <a:ahLst/>
            <a:cxnLst/>
            <a:rect r="r" b="b" t="t" l="l"/>
            <a:pathLst>
              <a:path h="1449549" w="6050569">
                <a:moveTo>
                  <a:pt x="0" y="0"/>
                </a:moveTo>
                <a:lnTo>
                  <a:pt x="6050569" y="0"/>
                </a:lnTo>
                <a:lnTo>
                  <a:pt x="605056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12129" y="256123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2320" y="256123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57816" y="256123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6289" y="256123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417" y="256123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13900727" y="2128710"/>
            <a:ext cx="3888387" cy="2403730"/>
          </a:xfrm>
          <a:custGeom>
            <a:avLst/>
            <a:gdLst/>
            <a:ahLst/>
            <a:cxnLst/>
            <a:rect r="r" b="b" t="t" l="l"/>
            <a:pathLst>
              <a:path h="2403730" w="3888387">
                <a:moveTo>
                  <a:pt x="3888387" y="0"/>
                </a:moveTo>
                <a:lnTo>
                  <a:pt x="0" y="0"/>
                </a:lnTo>
                <a:lnTo>
                  <a:pt x="0" y="2403730"/>
                </a:lnTo>
                <a:lnTo>
                  <a:pt x="3888387" y="2403730"/>
                </a:lnTo>
                <a:lnTo>
                  <a:pt x="38883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606792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34666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33438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13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099992" y="8040205"/>
            <a:ext cx="3090381" cy="1741245"/>
          </a:xfrm>
          <a:custGeom>
            <a:avLst/>
            <a:gdLst/>
            <a:ahLst/>
            <a:cxnLst/>
            <a:rect r="r" b="b" t="t" l="l"/>
            <a:pathLst>
              <a:path h="1741245" w="3090381">
                <a:moveTo>
                  <a:pt x="0" y="0"/>
                </a:moveTo>
                <a:lnTo>
                  <a:pt x="3090381" y="0"/>
                </a:lnTo>
                <a:lnTo>
                  <a:pt x="3090381" y="1741245"/>
                </a:lnTo>
                <a:lnTo>
                  <a:pt x="0" y="174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529" t="-143301" r="-316140" b="-287941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822607" y="5474811"/>
            <a:ext cx="3636794" cy="1501004"/>
          </a:xfrm>
          <a:custGeom>
            <a:avLst/>
            <a:gdLst/>
            <a:ahLst/>
            <a:cxnLst/>
            <a:rect r="r" b="b" t="t" l="l"/>
            <a:pathLst>
              <a:path h="1501004" w="3636794">
                <a:moveTo>
                  <a:pt x="0" y="0"/>
                </a:moveTo>
                <a:lnTo>
                  <a:pt x="3636794" y="0"/>
                </a:lnTo>
                <a:lnTo>
                  <a:pt x="3636794" y="1501004"/>
                </a:lnTo>
                <a:lnTo>
                  <a:pt x="0" y="150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047038" y="5882023"/>
            <a:ext cx="4365672" cy="77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sz="5673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 = 3, r=5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866096" y="645487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02604" y="8113032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1" y="0"/>
                </a:lnTo>
                <a:lnTo>
                  <a:pt x="3605161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552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03725" y="208120"/>
            <a:ext cx="14779581" cy="5707319"/>
            <a:chOff x="0" y="0"/>
            <a:chExt cx="4877169" cy="18833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7169" cy="1883380"/>
            </a:xfrm>
            <a:custGeom>
              <a:avLst/>
              <a:gdLst/>
              <a:ahLst/>
              <a:cxnLst/>
              <a:rect r="r" b="b" t="t" l="l"/>
              <a:pathLst>
                <a:path h="1883380" w="4877169">
                  <a:moveTo>
                    <a:pt x="4752709" y="1883379"/>
                  </a:moveTo>
                  <a:lnTo>
                    <a:pt x="124460" y="1883379"/>
                  </a:lnTo>
                  <a:cubicBezTo>
                    <a:pt x="55880" y="1883379"/>
                    <a:pt x="0" y="1827499"/>
                    <a:pt x="0" y="17589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709" y="0"/>
                  </a:lnTo>
                  <a:cubicBezTo>
                    <a:pt x="4821289" y="0"/>
                    <a:pt x="4877169" y="55880"/>
                    <a:pt x="4877169" y="124460"/>
                  </a:cubicBezTo>
                  <a:lnTo>
                    <a:pt x="4877169" y="1758920"/>
                  </a:lnTo>
                  <a:cubicBezTo>
                    <a:pt x="4877169" y="1827499"/>
                    <a:pt x="4821289" y="1883380"/>
                    <a:pt x="4752709" y="1883380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516307" y="7970157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079136" y="8040205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335" t="-143301" r="-76940" b="-2879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05564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3438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7125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[5] =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782928" y="484044"/>
            <a:ext cx="6050569" cy="1449549"/>
          </a:xfrm>
          <a:custGeom>
            <a:avLst/>
            <a:gdLst/>
            <a:ahLst/>
            <a:cxnLst/>
            <a:rect r="r" b="b" t="t" l="l"/>
            <a:pathLst>
              <a:path h="1449549" w="6050569">
                <a:moveTo>
                  <a:pt x="0" y="0"/>
                </a:moveTo>
                <a:lnTo>
                  <a:pt x="6050569" y="0"/>
                </a:lnTo>
                <a:lnTo>
                  <a:pt x="605056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335" t="-143301" r="-76940" b="-28794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12129" y="256123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2320" y="256123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7816" y="256123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36289" y="256123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1417" y="256123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3900727" y="2128710"/>
            <a:ext cx="3888387" cy="2403730"/>
          </a:xfrm>
          <a:custGeom>
            <a:avLst/>
            <a:gdLst/>
            <a:ahLst/>
            <a:cxnLst/>
            <a:rect r="r" b="b" t="t" l="l"/>
            <a:pathLst>
              <a:path h="2403730" w="3888387">
                <a:moveTo>
                  <a:pt x="3888387" y="0"/>
                </a:moveTo>
                <a:lnTo>
                  <a:pt x="0" y="0"/>
                </a:lnTo>
                <a:lnTo>
                  <a:pt x="0" y="2403730"/>
                </a:lnTo>
                <a:lnTo>
                  <a:pt x="3888387" y="2403730"/>
                </a:lnTo>
                <a:lnTo>
                  <a:pt x="38883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133438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13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269247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[2] =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33438" y="2417830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81592" y="733431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4" y="0"/>
                </a:lnTo>
                <a:lnTo>
                  <a:pt x="7418754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586269" y="7751867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8056" y="7751867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79774" y="7751867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12710" y="745055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773403" y="2128710"/>
            <a:ext cx="2572675" cy="1449549"/>
          </a:xfrm>
          <a:custGeom>
            <a:avLst/>
            <a:gdLst/>
            <a:ahLst/>
            <a:cxnLst/>
            <a:rect r="r" b="b" t="t" l="l"/>
            <a:pathLst>
              <a:path h="1449549" w="2572675">
                <a:moveTo>
                  <a:pt x="0" y="0"/>
                </a:moveTo>
                <a:lnTo>
                  <a:pt x="2572675" y="0"/>
                </a:lnTo>
                <a:lnTo>
                  <a:pt x="2572675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529" t="-143301" r="-316140" b="-287941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202604" y="1900789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48291" y="1900789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773403" y="2137895"/>
            <a:ext cx="2572675" cy="1449549"/>
          </a:xfrm>
          <a:custGeom>
            <a:avLst/>
            <a:gdLst/>
            <a:ahLst/>
            <a:cxnLst/>
            <a:rect r="r" b="b" t="t" l="l"/>
            <a:pathLst>
              <a:path h="1449549" w="2572675">
                <a:moveTo>
                  <a:pt x="0" y="0"/>
                </a:moveTo>
                <a:lnTo>
                  <a:pt x="2572675" y="0"/>
                </a:lnTo>
                <a:lnTo>
                  <a:pt x="2572675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529" t="-143301" r="-316140" b="-287941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202604" y="1909974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48291" y="1909974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5782928" y="484044"/>
            <a:ext cx="6050569" cy="1449549"/>
          </a:xfrm>
          <a:custGeom>
            <a:avLst/>
            <a:gdLst/>
            <a:ahLst/>
            <a:cxnLst/>
            <a:rect r="r" b="b" t="t" l="l"/>
            <a:pathLst>
              <a:path h="1449549" w="6050569">
                <a:moveTo>
                  <a:pt x="0" y="0"/>
                </a:moveTo>
                <a:lnTo>
                  <a:pt x="6050569" y="0"/>
                </a:lnTo>
                <a:lnTo>
                  <a:pt x="605056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335" t="-143301" r="-76940" b="-287941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212129" y="256123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42320" y="256123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57816" y="256123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36289" y="256123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01417" y="256123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286208" y="484044"/>
            <a:ext cx="3547289" cy="1449549"/>
          </a:xfrm>
          <a:custGeom>
            <a:avLst/>
            <a:gdLst/>
            <a:ahLst/>
            <a:cxnLst/>
            <a:rect r="r" b="b" t="t" l="l"/>
            <a:pathLst>
              <a:path h="1449549" w="3547289">
                <a:moveTo>
                  <a:pt x="0" y="0"/>
                </a:moveTo>
                <a:lnTo>
                  <a:pt x="3547289" y="0"/>
                </a:lnTo>
                <a:lnTo>
                  <a:pt x="354728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0772" t="-143301" r="-131237" b="-287941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8642320" y="256123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36289" y="256123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1417" y="256123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5822607" y="5474811"/>
            <a:ext cx="3636794" cy="1501004"/>
          </a:xfrm>
          <a:custGeom>
            <a:avLst/>
            <a:gdLst/>
            <a:ahLst/>
            <a:cxnLst/>
            <a:rect r="r" b="b" t="t" l="l"/>
            <a:pathLst>
              <a:path h="1501004" w="3636794">
                <a:moveTo>
                  <a:pt x="0" y="0"/>
                </a:moveTo>
                <a:lnTo>
                  <a:pt x="3636794" y="0"/>
                </a:lnTo>
                <a:lnTo>
                  <a:pt x="3636794" y="1501004"/>
                </a:lnTo>
                <a:lnTo>
                  <a:pt x="0" y="150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047038" y="5882023"/>
            <a:ext cx="4365672" cy="77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sz="5673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 = 3, r=5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866096" y="6454874"/>
            <a:ext cx="11400824" cy="6857259"/>
            <a:chOff x="0" y="0"/>
            <a:chExt cx="3283066" cy="197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3066" cy="1974667"/>
            </a:xfrm>
            <a:custGeom>
              <a:avLst/>
              <a:gdLst/>
              <a:ahLst/>
              <a:cxnLst/>
              <a:rect r="r" b="b" t="t" l="l"/>
              <a:pathLst>
                <a:path h="1974667" w="3283066">
                  <a:moveTo>
                    <a:pt x="3158606" y="1974667"/>
                  </a:moveTo>
                  <a:lnTo>
                    <a:pt x="124460" y="1974667"/>
                  </a:lnTo>
                  <a:cubicBezTo>
                    <a:pt x="55880" y="1974667"/>
                    <a:pt x="0" y="1918787"/>
                    <a:pt x="0" y="18502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8606" y="0"/>
                  </a:lnTo>
                  <a:cubicBezTo>
                    <a:pt x="3227186" y="0"/>
                    <a:pt x="3283066" y="55880"/>
                    <a:pt x="3283066" y="124460"/>
                  </a:cubicBezTo>
                  <a:lnTo>
                    <a:pt x="3283066" y="1850207"/>
                  </a:lnTo>
                  <a:cubicBezTo>
                    <a:pt x="3283066" y="1918787"/>
                    <a:pt x="3227186" y="1974667"/>
                    <a:pt x="3158606" y="1974667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79136" y="8040205"/>
            <a:ext cx="7421210" cy="1777917"/>
          </a:xfrm>
          <a:custGeom>
            <a:avLst/>
            <a:gdLst/>
            <a:ahLst/>
            <a:cxnLst/>
            <a:rect r="r" b="b" t="t" l="l"/>
            <a:pathLst>
              <a:path h="1777917" w="7421210">
                <a:moveTo>
                  <a:pt x="0" y="0"/>
                </a:moveTo>
                <a:lnTo>
                  <a:pt x="7421210" y="0"/>
                </a:lnTo>
                <a:lnTo>
                  <a:pt x="7421210" y="1777916"/>
                </a:lnTo>
                <a:lnTo>
                  <a:pt x="0" y="177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2604" y="8113032"/>
            <a:ext cx="3605161" cy="1460226"/>
          </a:xfrm>
          <a:custGeom>
            <a:avLst/>
            <a:gdLst/>
            <a:ahLst/>
            <a:cxnLst/>
            <a:rect r="r" b="b" t="t" l="l"/>
            <a:pathLst>
              <a:path h="1460226" w="3605161">
                <a:moveTo>
                  <a:pt x="0" y="0"/>
                </a:moveTo>
                <a:lnTo>
                  <a:pt x="3605161" y="0"/>
                </a:lnTo>
                <a:lnTo>
                  <a:pt x="3605161" y="1460225"/>
                </a:lnTo>
                <a:lnTo>
                  <a:pt x="0" y="146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552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3725" y="208120"/>
            <a:ext cx="14779581" cy="5707319"/>
            <a:chOff x="0" y="0"/>
            <a:chExt cx="4877169" cy="18833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7169" cy="1883380"/>
            </a:xfrm>
            <a:custGeom>
              <a:avLst/>
              <a:gdLst/>
              <a:ahLst/>
              <a:cxnLst/>
              <a:rect r="r" b="b" t="t" l="l"/>
              <a:pathLst>
                <a:path h="1883380" w="4877169">
                  <a:moveTo>
                    <a:pt x="4752709" y="1883379"/>
                  </a:moveTo>
                  <a:lnTo>
                    <a:pt x="124460" y="1883379"/>
                  </a:lnTo>
                  <a:cubicBezTo>
                    <a:pt x="55880" y="1883379"/>
                    <a:pt x="0" y="1827499"/>
                    <a:pt x="0" y="17589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2709" y="0"/>
                  </a:lnTo>
                  <a:cubicBezTo>
                    <a:pt x="4821289" y="0"/>
                    <a:pt x="4877169" y="55880"/>
                    <a:pt x="4877169" y="124460"/>
                  </a:cubicBezTo>
                  <a:lnTo>
                    <a:pt x="4877169" y="1758920"/>
                  </a:lnTo>
                  <a:cubicBezTo>
                    <a:pt x="4877169" y="1827499"/>
                    <a:pt x="4821289" y="1883380"/>
                    <a:pt x="4752709" y="1883380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81592" y="7334315"/>
            <a:ext cx="7418754" cy="729719"/>
          </a:xfrm>
          <a:custGeom>
            <a:avLst/>
            <a:gdLst/>
            <a:ahLst/>
            <a:cxnLst/>
            <a:rect r="r" b="b" t="t" l="l"/>
            <a:pathLst>
              <a:path h="729719" w="7418754">
                <a:moveTo>
                  <a:pt x="0" y="0"/>
                </a:moveTo>
                <a:lnTo>
                  <a:pt x="7418754" y="0"/>
                </a:lnTo>
                <a:lnTo>
                  <a:pt x="7418754" y="729719"/>
                </a:lnTo>
                <a:lnTo>
                  <a:pt x="0" y="729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" t="0" r="0" b="-31974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16307" y="7970157"/>
            <a:ext cx="2937034" cy="13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3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Array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05564" y="7751867"/>
            <a:ext cx="601191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6269" y="7751867"/>
            <a:ext cx="62891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33438" y="7751867"/>
            <a:ext cx="541496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8056" y="7751867"/>
            <a:ext cx="938424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9774" y="7751867"/>
            <a:ext cx="538667" cy="18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2"/>
              </a:lnSpc>
            </a:pPr>
            <a:r>
              <a:rPr lang="en-US" sz="10930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125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[5] 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2710" y="7450558"/>
            <a:ext cx="7340127" cy="66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</a:pPr>
            <a:r>
              <a:rPr lang="en-US" sz="4775">
                <a:solidFill>
                  <a:srgbClr val="C0D1F1"/>
                </a:solidFill>
                <a:latin typeface="Gotham Bold"/>
                <a:ea typeface="Gotham Bold"/>
                <a:cs typeface="Gotham Bold"/>
                <a:sym typeface="Gotham Bold"/>
              </a:rPr>
              <a:t>  1       2      3     4      5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782928" y="484044"/>
            <a:ext cx="6050569" cy="1449549"/>
          </a:xfrm>
          <a:custGeom>
            <a:avLst/>
            <a:gdLst/>
            <a:ahLst/>
            <a:cxnLst/>
            <a:rect r="r" b="b" t="t" l="l"/>
            <a:pathLst>
              <a:path h="1449549" w="6050569">
                <a:moveTo>
                  <a:pt x="0" y="0"/>
                </a:moveTo>
                <a:lnTo>
                  <a:pt x="6050569" y="0"/>
                </a:lnTo>
                <a:lnTo>
                  <a:pt x="605056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35" t="-143301" r="-76940" b="-287941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12129" y="256123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2320" y="256123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57816" y="256123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6289" y="256123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417" y="256123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269247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Prefix [2] =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5773403" y="2128710"/>
            <a:ext cx="2572675" cy="1449549"/>
          </a:xfrm>
          <a:custGeom>
            <a:avLst/>
            <a:gdLst/>
            <a:ahLst/>
            <a:cxnLst/>
            <a:rect r="r" b="b" t="t" l="l"/>
            <a:pathLst>
              <a:path h="1449549" w="2572675">
                <a:moveTo>
                  <a:pt x="0" y="0"/>
                </a:moveTo>
                <a:lnTo>
                  <a:pt x="2572675" y="0"/>
                </a:lnTo>
                <a:lnTo>
                  <a:pt x="2572675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529" t="-143301" r="-316140" b="-28794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202604" y="1900789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FF3131"/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48291" y="1900789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FF3131"/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3438" y="68665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13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33438" y="2417830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869615" y="3157030"/>
            <a:ext cx="1228214" cy="182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          </a:t>
            </a: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=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782928" y="3777604"/>
            <a:ext cx="6050569" cy="1449549"/>
          </a:xfrm>
          <a:custGeom>
            <a:avLst/>
            <a:gdLst/>
            <a:ahLst/>
            <a:cxnLst/>
            <a:rect r="r" b="b" t="t" l="l"/>
            <a:pathLst>
              <a:path h="1449549" w="6050569">
                <a:moveTo>
                  <a:pt x="0" y="0"/>
                </a:moveTo>
                <a:lnTo>
                  <a:pt x="6050569" y="0"/>
                </a:lnTo>
                <a:lnTo>
                  <a:pt x="605056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0"/>
            </a:blip>
            <a:stretch>
              <a:fillRect l="-76335" t="-143301" r="-76940" b="-287941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286208" y="3777604"/>
            <a:ext cx="3547289" cy="1449549"/>
          </a:xfrm>
          <a:custGeom>
            <a:avLst/>
            <a:gdLst/>
            <a:ahLst/>
            <a:cxnLst/>
            <a:rect r="r" b="b" t="t" l="l"/>
            <a:pathLst>
              <a:path h="1449549" w="3547289">
                <a:moveTo>
                  <a:pt x="0" y="0"/>
                </a:moveTo>
                <a:lnTo>
                  <a:pt x="3547289" y="0"/>
                </a:lnTo>
                <a:lnTo>
                  <a:pt x="3547289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772" t="-143301" r="-131237" b="-287941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642320" y="3549684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36289" y="3549684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01417" y="3549684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42320" y="3549684"/>
            <a:ext cx="512760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36289" y="3549684"/>
            <a:ext cx="765104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-1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001417" y="3549684"/>
            <a:ext cx="439179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33438" y="3980213"/>
            <a:ext cx="4866166" cy="92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737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6</a:t>
            </a:r>
          </a:p>
        </p:txBody>
      </p:sp>
      <p:sp>
        <p:nvSpPr>
          <p:cNvPr name="Freeform 42" id="42"/>
          <p:cNvSpPr/>
          <p:nvPr/>
        </p:nvSpPr>
        <p:spPr>
          <a:xfrm flipH="true" flipV="false" rot="0">
            <a:off x="13900727" y="2128710"/>
            <a:ext cx="3888387" cy="2403730"/>
          </a:xfrm>
          <a:custGeom>
            <a:avLst/>
            <a:gdLst/>
            <a:ahLst/>
            <a:cxnLst/>
            <a:rect r="r" b="b" t="t" l="l"/>
            <a:pathLst>
              <a:path h="2403730" w="3888387">
                <a:moveTo>
                  <a:pt x="3888387" y="0"/>
                </a:moveTo>
                <a:lnTo>
                  <a:pt x="0" y="0"/>
                </a:lnTo>
                <a:lnTo>
                  <a:pt x="0" y="2403730"/>
                </a:lnTo>
                <a:lnTo>
                  <a:pt x="3888387" y="2403730"/>
                </a:lnTo>
                <a:lnTo>
                  <a:pt x="38883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575200" y="813611"/>
            <a:ext cx="1569428" cy="193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13"/>
              </a:lnSpc>
            </a:pPr>
            <a:r>
              <a:rPr lang="en-US" sz="14012">
                <a:solidFill>
                  <a:srgbClr val="FF3131"/>
                </a:solidFill>
                <a:latin typeface="Clear Sans Bold Italics"/>
                <a:ea typeface="Clear Sans Bold Italics"/>
                <a:cs typeface="Clear Sans Bold Italics"/>
                <a:sym typeface="Clear Sans Bold Italics"/>
              </a:rPr>
              <a:t>-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5773403" y="3777604"/>
            <a:ext cx="2572675" cy="1449549"/>
          </a:xfrm>
          <a:custGeom>
            <a:avLst/>
            <a:gdLst/>
            <a:ahLst/>
            <a:cxnLst/>
            <a:rect r="r" b="b" t="t" l="l"/>
            <a:pathLst>
              <a:path h="1449549" w="2572675">
                <a:moveTo>
                  <a:pt x="0" y="0"/>
                </a:moveTo>
                <a:lnTo>
                  <a:pt x="2572675" y="0"/>
                </a:lnTo>
                <a:lnTo>
                  <a:pt x="2572675" y="1449549"/>
                </a:lnTo>
                <a:lnTo>
                  <a:pt x="0" y="1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0"/>
            </a:blip>
            <a:stretch>
              <a:fillRect l="-179529" t="-143301" r="-316140" b="-287941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6202604" y="3549684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48291" y="3549684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212129" y="3549684"/>
            <a:ext cx="49015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457816" y="3549684"/>
            <a:ext cx="441486" cy="152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6"/>
              </a:lnSpc>
            </a:pPr>
            <a:r>
              <a:rPr lang="en-US" sz="8911">
                <a:solidFill>
                  <a:srgbClr val="0D0D0D">
                    <a:alpha val="0"/>
                  </a:srgbClr>
                </a:solidFill>
                <a:latin typeface="Handy Casual"/>
                <a:ea typeface="Handy Casual"/>
                <a:cs typeface="Handy Casual"/>
                <a:sym typeface="Handy Casual"/>
              </a:rPr>
              <a:t>2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5822607" y="5474811"/>
            <a:ext cx="3636794" cy="1501004"/>
          </a:xfrm>
          <a:custGeom>
            <a:avLst/>
            <a:gdLst/>
            <a:ahLst/>
            <a:cxnLst/>
            <a:rect r="r" b="b" t="t" l="l"/>
            <a:pathLst>
              <a:path h="1501004" w="3636794">
                <a:moveTo>
                  <a:pt x="0" y="0"/>
                </a:moveTo>
                <a:lnTo>
                  <a:pt x="3636794" y="0"/>
                </a:lnTo>
                <a:lnTo>
                  <a:pt x="3636794" y="1501004"/>
                </a:lnTo>
                <a:lnTo>
                  <a:pt x="0" y="150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6047038" y="5882023"/>
            <a:ext cx="4365672" cy="77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sz="5673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 = 3, r=5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8310" y="1828166"/>
            <a:ext cx="14107780" cy="8206427"/>
            <a:chOff x="0" y="0"/>
            <a:chExt cx="18810373" cy="1094190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00189"/>
              <a:ext cx="18810373" cy="10841713"/>
              <a:chOff x="0" y="0"/>
              <a:chExt cx="2737508" cy="1577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8810373" cy="1177137"/>
              <a:chOff x="0" y="0"/>
              <a:chExt cx="2737508" cy="17131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B9E5F8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675316" y="333903"/>
              <a:ext cx="509332" cy="509332"/>
            </a:xfrm>
            <a:custGeom>
              <a:avLst/>
              <a:gdLst/>
              <a:ahLst/>
              <a:cxnLst/>
              <a:rect r="r" b="b" t="t" l="l"/>
              <a:pathLst>
                <a:path h="509332" w="509332">
                  <a:moveTo>
                    <a:pt x="0" y="0"/>
                  </a:moveTo>
                  <a:lnTo>
                    <a:pt x="509331" y="0"/>
                  </a:lnTo>
                  <a:lnTo>
                    <a:pt x="509331" y="509332"/>
                  </a:lnTo>
                  <a:lnTo>
                    <a:pt x="0" y="50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778310" y="1828166"/>
            <a:ext cx="14107780" cy="8259438"/>
            <a:chOff x="0" y="0"/>
            <a:chExt cx="14209727" cy="83191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09726" cy="8319123"/>
            </a:xfrm>
            <a:custGeom>
              <a:avLst/>
              <a:gdLst/>
              <a:ahLst/>
              <a:cxnLst/>
              <a:rect r="r" b="b" t="t" l="l"/>
              <a:pathLst>
                <a:path h="8319123" w="14209726">
                  <a:moveTo>
                    <a:pt x="0" y="7897621"/>
                  </a:moveTo>
                  <a:lnTo>
                    <a:pt x="0" y="421502"/>
                  </a:lnTo>
                  <a:cubicBezTo>
                    <a:pt x="0" y="188567"/>
                    <a:pt x="483131" y="0"/>
                    <a:pt x="1079939" y="0"/>
                  </a:cubicBezTo>
                  <a:lnTo>
                    <a:pt x="13129788" y="0"/>
                  </a:lnTo>
                  <a:cubicBezTo>
                    <a:pt x="13726596" y="0"/>
                    <a:pt x="14209726" y="189676"/>
                    <a:pt x="14209726" y="421502"/>
                  </a:cubicBezTo>
                  <a:lnTo>
                    <a:pt x="14209726" y="7897621"/>
                  </a:lnTo>
                  <a:cubicBezTo>
                    <a:pt x="14209726" y="8130556"/>
                    <a:pt x="13726596" y="8319123"/>
                    <a:pt x="13129788" y="8319123"/>
                  </a:cubicBezTo>
                  <a:lnTo>
                    <a:pt x="1079939" y="8319123"/>
                  </a:lnTo>
                  <a:cubicBezTo>
                    <a:pt x="485973" y="8319123"/>
                    <a:pt x="0" y="8130556"/>
                    <a:pt x="0" y="7897621"/>
                  </a:cubicBezTo>
                  <a:close/>
                </a:path>
              </a:pathLst>
            </a:custGeom>
            <a:blipFill>
              <a:blip r:embed="rId4"/>
              <a:stretch>
                <a:fillRect l="0" t="-1226" r="0" b="-122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codeforces.com/contestInvitation/150ac895ed3989eeb2483d7b2c4ca789aab90bb8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ZzHCrKVEj7/contest/429848/problem/N"/>
              </a:rPr>
              <a:t> LINK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ideone.com/Qrzhaf"/>
              </a:rPr>
              <a:t>SOLUTION 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277009" y="1684999"/>
            <a:ext cx="10498909" cy="7657600"/>
            <a:chOff x="0" y="0"/>
            <a:chExt cx="14302208" cy="1043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4238708" cy="10368115"/>
            </a:xfrm>
            <a:custGeom>
              <a:avLst/>
              <a:gdLst/>
              <a:ahLst/>
              <a:cxnLst/>
              <a:rect r="r" b="b" t="t" l="l"/>
              <a:pathLst>
                <a:path h="10368115" w="14238708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02208" cy="10431616"/>
            </a:xfrm>
            <a:custGeom>
              <a:avLst/>
              <a:gdLst/>
              <a:ahLst/>
              <a:cxnLst/>
              <a:rect r="r" b="b" t="t" l="l"/>
              <a:pathLst>
                <a:path h="10431616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-745259">
            <a:off x="1287496" y="7120018"/>
            <a:ext cx="6800004" cy="82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5642">
                <a:solidFill>
                  <a:srgbClr val="0B0162"/>
                </a:solidFill>
                <a:latin typeface="Handy Casual"/>
                <a:ea typeface="Handy Casual"/>
                <a:cs typeface="Handy Casual"/>
                <a:sym typeface="Handy Casual"/>
              </a:rPr>
              <a:t>is not only sum !</a:t>
            </a:r>
          </a:p>
        </p:txBody>
      </p:sp>
      <p:sp>
        <p:nvSpPr>
          <p:cNvPr name="TextBox 10" id="10"/>
          <p:cNvSpPr txBox="true"/>
          <p:nvPr/>
        </p:nvSpPr>
        <p:spPr>
          <a:xfrm rot="-745259">
            <a:off x="939397" y="5552594"/>
            <a:ext cx="7079683" cy="145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8"/>
              </a:lnSpc>
              <a:spcBef>
                <a:spcPct val="0"/>
              </a:spcBef>
            </a:pPr>
            <a:r>
              <a:rPr lang="en-US" sz="8549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PREFIX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01609" y="1804118"/>
            <a:ext cx="5839516" cy="85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2141" indent="-541071" lvl="1">
              <a:lnSpc>
                <a:spcPts val="7017"/>
              </a:lnSpc>
              <a:buFont typeface="Arial"/>
              <a:buChar char="•"/>
            </a:pPr>
            <a:r>
              <a:rPr lang="en-US" sz="5012">
                <a:solidFill>
                  <a:srgbClr val="2A245E"/>
                </a:solidFill>
                <a:latin typeface="Krabuler"/>
                <a:ea typeface="Krabuler"/>
                <a:cs typeface="Krabuler"/>
                <a:sym typeface="Krabuler"/>
              </a:rPr>
              <a:t>PREFIX 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6997" y="4665270"/>
            <a:ext cx="5113544" cy="76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7609" indent="-473804" lvl="1">
              <a:lnSpc>
                <a:spcPts val="6144"/>
              </a:lnSpc>
              <a:buFont typeface="Arial"/>
              <a:buChar char="•"/>
            </a:pPr>
            <a:r>
              <a:rPr lang="en-US" sz="4389">
                <a:solidFill>
                  <a:srgbClr val="991C1C"/>
                </a:solidFill>
                <a:latin typeface="Krabuler"/>
                <a:ea typeface="Krabuler"/>
                <a:cs typeface="Krabuler"/>
                <a:sym typeface="Krabuler"/>
              </a:rPr>
              <a:t>PREFIX MAX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2727" y="6875022"/>
            <a:ext cx="4803821" cy="70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0213" indent="-445107" lvl="1">
              <a:lnSpc>
                <a:spcPts val="5772"/>
              </a:lnSpc>
              <a:buFont typeface="Arial"/>
              <a:buChar char="•"/>
            </a:pPr>
            <a:r>
              <a:rPr lang="en-US" sz="4123">
                <a:solidFill>
                  <a:srgbClr val="BB9B00"/>
                </a:solidFill>
                <a:latin typeface="Krabuler"/>
                <a:ea typeface="Krabuler"/>
                <a:cs typeface="Krabuler"/>
                <a:sym typeface="Krabuler"/>
              </a:rPr>
              <a:t>PREFIX MIN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4152" y="2859348"/>
            <a:ext cx="6089234" cy="111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819">
                <a:solidFill>
                  <a:srgbClr val="2A245E"/>
                </a:solidFill>
                <a:latin typeface="Handy Casual"/>
                <a:ea typeface="Handy Casual"/>
                <a:cs typeface="Handy Casual"/>
                <a:sym typeface="Handy Casual"/>
              </a:rPr>
              <a:t>Prefix[i] *= prefix[i - 1];</a:t>
            </a:r>
          </a:p>
          <a:p>
            <a:pPr algn="l">
              <a:lnSpc>
                <a:spcPts val="4354"/>
              </a:lnSpc>
            </a:pPr>
            <a:r>
              <a:rPr lang="en-US" sz="3819">
                <a:solidFill>
                  <a:srgbClr val="2A245E"/>
                </a:solidFill>
                <a:latin typeface="Handy Casual"/>
                <a:ea typeface="Handy Casual"/>
                <a:cs typeface="Handy Casual"/>
                <a:sym typeface="Handy Casual"/>
              </a:rPr>
              <a:t>ans = prefix[R]/prefix[L - 1];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88367" y="5492058"/>
            <a:ext cx="5133129" cy="59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4047">
                <a:solidFill>
                  <a:srgbClr val="991C1C"/>
                </a:solidFill>
                <a:latin typeface="Handy Casual"/>
                <a:ea typeface="Handy Casual"/>
                <a:cs typeface="Handy Casual"/>
                <a:sym typeface="Handy Casual"/>
              </a:rPr>
              <a:t>pre[i] = max(pre[i - 1), arr[i])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4019" y="7644111"/>
            <a:ext cx="5062210" cy="55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802">
                <a:solidFill>
                  <a:srgbClr val="BB9B00"/>
                </a:solidFill>
                <a:latin typeface="Handy Casual"/>
                <a:ea typeface="Handy Casual"/>
                <a:cs typeface="Handy Casual"/>
                <a:sym typeface="Handy Casual"/>
              </a:rPr>
              <a:t>pre[i] = min(pre[i - 1] , arr[i]) ; 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808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3319588" y="3592372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Break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885019">
            <a:off x="13246367" y="4975177"/>
            <a:ext cx="1697640" cy="1546396"/>
          </a:xfrm>
          <a:custGeom>
            <a:avLst/>
            <a:gdLst/>
            <a:ahLst/>
            <a:cxnLst/>
            <a:rect r="r" b="b" t="t" l="l"/>
            <a:pathLst>
              <a:path h="1546396" w="1697640">
                <a:moveTo>
                  <a:pt x="0" y="0"/>
                </a:moveTo>
                <a:lnTo>
                  <a:pt x="1697640" y="0"/>
                </a:lnTo>
                <a:lnTo>
                  <a:pt x="1697640" y="1546396"/>
                </a:lnTo>
                <a:lnTo>
                  <a:pt x="0" y="154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877056" y="3560963"/>
            <a:ext cx="18920576" cy="8680200"/>
            <a:chOff x="0" y="0"/>
            <a:chExt cx="1676999" cy="76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000" cy="769358"/>
            </a:xfrm>
            <a:custGeom>
              <a:avLst/>
              <a:gdLst/>
              <a:ahLst/>
              <a:cxnLst/>
              <a:rect r="r" b="b" t="t" l="l"/>
              <a:pathLst>
                <a:path h="769358" w="1677000">
                  <a:moveTo>
                    <a:pt x="1552539" y="769358"/>
                  </a:moveTo>
                  <a:lnTo>
                    <a:pt x="124460" y="769358"/>
                  </a:lnTo>
                  <a:cubicBezTo>
                    <a:pt x="55880" y="769358"/>
                    <a:pt x="0" y="713478"/>
                    <a:pt x="0" y="6448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52540" y="0"/>
                  </a:lnTo>
                  <a:cubicBezTo>
                    <a:pt x="1621119" y="0"/>
                    <a:pt x="1677000" y="55880"/>
                    <a:pt x="1677000" y="124460"/>
                  </a:cubicBezTo>
                  <a:lnTo>
                    <a:pt x="1677000" y="644898"/>
                  </a:lnTo>
                  <a:cubicBezTo>
                    <a:pt x="1677000" y="713478"/>
                    <a:pt x="1621119" y="769358"/>
                    <a:pt x="1552540" y="769358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8687" y="3765081"/>
            <a:ext cx="17359177" cy="292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4"/>
              </a:lnSpc>
            </a:pPr>
          </a:p>
          <a:p>
            <a:pPr algn="just" marL="961825" indent="-480912" lvl="1">
              <a:lnSpc>
                <a:spcPts val="6014"/>
              </a:lnSpc>
              <a:buFont typeface="Arial"/>
              <a:buChar char="•"/>
            </a:pPr>
            <a:r>
              <a:rPr lang="en-US" sz="4454" spc="267">
                <a:solidFill>
                  <a:srgbClr val="F3D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GIVEN AN ARRAY OF SIZE N, YOU ARE ASKED Q QUERIESIN EACH QUERY , YOU ARE GIVEN :</a:t>
            </a:r>
          </a:p>
          <a:p>
            <a:pPr algn="just">
              <a:lnSpc>
                <a:spcPts val="52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65398" y="6368181"/>
            <a:ext cx="13672247" cy="310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1"/>
              </a:lnSpc>
            </a:pP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Integer V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you are asked to add V to each element in the array print the sum of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each element in the array after all updates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7524" y="3355591"/>
            <a:ext cx="814323" cy="6998084"/>
          </a:xfrm>
          <a:custGeom>
            <a:avLst/>
            <a:gdLst/>
            <a:ahLst/>
            <a:cxnLst/>
            <a:rect r="r" b="b" t="t" l="l"/>
            <a:pathLst>
              <a:path h="6998084" w="814323">
                <a:moveTo>
                  <a:pt x="0" y="0"/>
                </a:moveTo>
                <a:lnTo>
                  <a:pt x="814322" y="0"/>
                </a:lnTo>
                <a:lnTo>
                  <a:pt x="814322" y="6998084"/>
                </a:lnTo>
                <a:lnTo>
                  <a:pt x="0" y="699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8687" y="586370"/>
            <a:ext cx="7266002" cy="137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6"/>
              </a:lnSpc>
            </a:pPr>
            <a:r>
              <a:rPr lang="en-US" sz="10053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32321" y="7562677"/>
            <a:ext cx="2889476" cy="2724323"/>
          </a:xfrm>
          <a:custGeom>
            <a:avLst/>
            <a:gdLst/>
            <a:ahLst/>
            <a:cxnLst/>
            <a:rect r="r" b="b" t="t" l="l"/>
            <a:pathLst>
              <a:path h="2724323" w="2889476">
                <a:moveTo>
                  <a:pt x="0" y="0"/>
                </a:moveTo>
                <a:lnTo>
                  <a:pt x="2889476" y="0"/>
                </a:lnTo>
                <a:lnTo>
                  <a:pt x="2889476" y="2724323"/>
                </a:lnTo>
                <a:lnTo>
                  <a:pt x="0" y="2724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877056" y="3560963"/>
            <a:ext cx="18920576" cy="8680200"/>
            <a:chOff x="0" y="0"/>
            <a:chExt cx="1676999" cy="76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000" cy="769358"/>
            </a:xfrm>
            <a:custGeom>
              <a:avLst/>
              <a:gdLst/>
              <a:ahLst/>
              <a:cxnLst/>
              <a:rect r="r" b="b" t="t" l="l"/>
              <a:pathLst>
                <a:path h="769358" w="1677000">
                  <a:moveTo>
                    <a:pt x="1552539" y="769358"/>
                  </a:moveTo>
                  <a:lnTo>
                    <a:pt x="124460" y="769358"/>
                  </a:lnTo>
                  <a:cubicBezTo>
                    <a:pt x="55880" y="769358"/>
                    <a:pt x="0" y="713478"/>
                    <a:pt x="0" y="6448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52540" y="0"/>
                  </a:lnTo>
                  <a:cubicBezTo>
                    <a:pt x="1621119" y="0"/>
                    <a:pt x="1677000" y="55880"/>
                    <a:pt x="1677000" y="124460"/>
                  </a:cubicBezTo>
                  <a:lnTo>
                    <a:pt x="1677000" y="644898"/>
                  </a:lnTo>
                  <a:cubicBezTo>
                    <a:pt x="1677000" y="713478"/>
                    <a:pt x="1621119" y="769358"/>
                    <a:pt x="1552540" y="769358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8687" y="586370"/>
            <a:ext cx="7266002" cy="137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6"/>
              </a:lnSpc>
            </a:pPr>
            <a:r>
              <a:rPr lang="en-US" sz="10053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687" y="3765081"/>
            <a:ext cx="17359177" cy="292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4"/>
              </a:lnSpc>
            </a:pPr>
          </a:p>
          <a:p>
            <a:pPr algn="just" marL="961825" indent="-480912" lvl="1">
              <a:lnSpc>
                <a:spcPts val="6014"/>
              </a:lnSpc>
              <a:buFont typeface="Arial"/>
              <a:buChar char="•"/>
            </a:pPr>
            <a:r>
              <a:rPr lang="en-US" sz="4454" spc="267">
                <a:solidFill>
                  <a:srgbClr val="F3D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GIVEN AN ARRAY OF SIZE N, YOU ARE ASKED Q QUERIESIN EACH QUERY , YOU ARE GIVEN :</a:t>
            </a:r>
          </a:p>
          <a:p>
            <a:pPr algn="just">
              <a:lnSpc>
                <a:spcPts val="52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65398" y="6368181"/>
            <a:ext cx="14631460" cy="232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1"/>
              </a:lnSpc>
            </a:pP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 integers</a:t>
            </a:r>
            <a:r>
              <a:rPr lang="en-US" sz="4593" spc="275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, value </a:t>
            </a: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</a:t>
            </a:r>
            <a:r>
              <a:rPr lang="en-US" sz="4593" spc="275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postion </a:t>
            </a: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sz="4593" spc="275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you are asked to add the value V from index K to the end of the array</a:t>
            </a:r>
            <a:r>
              <a:rPr lang="en-US" sz="4593" spc="275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87524" y="3355591"/>
            <a:ext cx="814323" cy="6998084"/>
          </a:xfrm>
          <a:custGeom>
            <a:avLst/>
            <a:gdLst/>
            <a:ahLst/>
            <a:cxnLst/>
            <a:rect r="r" b="b" t="t" l="l"/>
            <a:pathLst>
              <a:path h="6998084" w="814323">
                <a:moveTo>
                  <a:pt x="0" y="0"/>
                </a:moveTo>
                <a:lnTo>
                  <a:pt x="814322" y="0"/>
                </a:lnTo>
                <a:lnTo>
                  <a:pt x="814322" y="6998084"/>
                </a:lnTo>
                <a:lnTo>
                  <a:pt x="0" y="699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6710" y="2051447"/>
            <a:ext cx="5380678" cy="82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3"/>
              </a:lnSpc>
            </a:pPr>
            <a:r>
              <a:rPr lang="en-US" sz="5975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Make it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87049" y="2051447"/>
            <a:ext cx="5380678" cy="82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3"/>
              </a:lnSpc>
            </a:pPr>
            <a:r>
              <a:rPr lang="en-US" sz="5975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harder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532321" y="7562677"/>
            <a:ext cx="2889476" cy="2724323"/>
          </a:xfrm>
          <a:custGeom>
            <a:avLst/>
            <a:gdLst/>
            <a:ahLst/>
            <a:cxnLst/>
            <a:rect r="r" b="b" t="t" l="l"/>
            <a:pathLst>
              <a:path h="2724323" w="2889476">
                <a:moveTo>
                  <a:pt x="0" y="0"/>
                </a:moveTo>
                <a:lnTo>
                  <a:pt x="2889476" y="0"/>
                </a:lnTo>
                <a:lnTo>
                  <a:pt x="2889476" y="2724323"/>
                </a:lnTo>
                <a:lnTo>
                  <a:pt x="0" y="2724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1559" y="41948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7846" y="3298034"/>
            <a:ext cx="5888436" cy="5551872"/>
          </a:xfrm>
          <a:custGeom>
            <a:avLst/>
            <a:gdLst/>
            <a:ahLst/>
            <a:cxnLst/>
            <a:rect r="r" b="b" t="t" l="l"/>
            <a:pathLst>
              <a:path h="5551872" w="5888436">
                <a:moveTo>
                  <a:pt x="0" y="0"/>
                </a:moveTo>
                <a:lnTo>
                  <a:pt x="5888436" y="0"/>
                </a:lnTo>
                <a:lnTo>
                  <a:pt x="5888436" y="5551872"/>
                </a:lnTo>
                <a:lnTo>
                  <a:pt x="0" y="5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9552" y="2211915"/>
            <a:ext cx="6600962" cy="195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31"/>
              </a:lnSpc>
            </a:pPr>
            <a:r>
              <a:rPr lang="en-US" sz="12859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Adhocs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300" y="3735580"/>
            <a:ext cx="10933697" cy="7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0B016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session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8607" y="5722536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52525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ICPC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494" y="7093772"/>
            <a:ext cx="3950901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1489BD"/>
                </a:solidFill>
                <a:latin typeface="Be Vietnam"/>
                <a:ea typeface="Be Vietnam"/>
                <a:cs typeface="Be Vietnam"/>
                <a:sym typeface="Be Vietnam"/>
              </a:rPr>
              <a:t>MANSOURA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66712">
            <a:off x="9226948" y="5445478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028" y="5411055"/>
            <a:ext cx="8754014" cy="66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0B0162"/>
                </a:solidFill>
                <a:latin typeface="Gotham"/>
                <a:ea typeface="Gotham"/>
                <a:cs typeface="Gotham"/>
                <a:sym typeface="Gotham"/>
              </a:rPr>
              <a:t>prepared by : Eyad Abd El-Mohsen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3899823" y="839319"/>
            <a:ext cx="9525" cy="10478829"/>
          </a:xfrm>
          <a:prstGeom prst="rect">
            <a:avLst/>
          </a:prstGeom>
          <a:solidFill>
            <a:srgbClr val="0B0162"/>
          </a:solidFill>
        </p:spPr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05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877056" y="3560963"/>
            <a:ext cx="18920576" cy="8680200"/>
            <a:chOff x="0" y="0"/>
            <a:chExt cx="1676999" cy="76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000" cy="769358"/>
            </a:xfrm>
            <a:custGeom>
              <a:avLst/>
              <a:gdLst/>
              <a:ahLst/>
              <a:cxnLst/>
              <a:rect r="r" b="b" t="t" l="l"/>
              <a:pathLst>
                <a:path h="769358" w="1677000">
                  <a:moveTo>
                    <a:pt x="1552539" y="769358"/>
                  </a:moveTo>
                  <a:lnTo>
                    <a:pt x="124460" y="769358"/>
                  </a:lnTo>
                  <a:cubicBezTo>
                    <a:pt x="55880" y="769358"/>
                    <a:pt x="0" y="713478"/>
                    <a:pt x="0" y="6448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52540" y="0"/>
                  </a:lnTo>
                  <a:cubicBezTo>
                    <a:pt x="1621119" y="0"/>
                    <a:pt x="1677000" y="55880"/>
                    <a:pt x="1677000" y="124460"/>
                  </a:cubicBezTo>
                  <a:lnTo>
                    <a:pt x="1677000" y="644898"/>
                  </a:lnTo>
                  <a:cubicBezTo>
                    <a:pt x="1677000" y="713478"/>
                    <a:pt x="1621119" y="769358"/>
                    <a:pt x="1552540" y="769358"/>
                  </a:cubicBezTo>
                  <a:close/>
                </a:path>
              </a:pathLst>
            </a:custGeom>
            <a:solidFill>
              <a:srgbClr val="5773B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32321" y="7562677"/>
            <a:ext cx="2889476" cy="2724323"/>
          </a:xfrm>
          <a:custGeom>
            <a:avLst/>
            <a:gdLst/>
            <a:ahLst/>
            <a:cxnLst/>
            <a:rect r="r" b="b" t="t" l="l"/>
            <a:pathLst>
              <a:path h="2724323" w="2889476">
                <a:moveTo>
                  <a:pt x="0" y="0"/>
                </a:moveTo>
                <a:lnTo>
                  <a:pt x="2889476" y="0"/>
                </a:lnTo>
                <a:lnTo>
                  <a:pt x="2889476" y="2724323"/>
                </a:lnTo>
                <a:lnTo>
                  <a:pt x="0" y="2724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8687" y="3765081"/>
            <a:ext cx="17359177" cy="292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4"/>
              </a:lnSpc>
            </a:pPr>
          </a:p>
          <a:p>
            <a:pPr algn="just" marL="961825" indent="-480912" lvl="1">
              <a:lnSpc>
                <a:spcPts val="6014"/>
              </a:lnSpc>
              <a:buFont typeface="Arial"/>
              <a:buChar char="•"/>
            </a:pPr>
            <a:r>
              <a:rPr lang="en-US" sz="4454" spc="267">
                <a:solidFill>
                  <a:srgbClr val="F3D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GIVEN AN ARRAY OF SIZE N, YOU ARE ASKED Q QUERIESIN EACH QUERY , YOU ARE GIVEN :</a:t>
            </a:r>
          </a:p>
          <a:p>
            <a:pPr algn="just">
              <a:lnSpc>
                <a:spcPts val="52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65398" y="6368181"/>
            <a:ext cx="14631460" cy="232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1"/>
              </a:lnSpc>
            </a:pP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Three integers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positions </a:t>
            </a: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, </a:t>
            </a: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value </a:t>
            </a:r>
            <a:r>
              <a:rPr lang="en-US" sz="4593" spc="275">
                <a:solidFill>
                  <a:srgbClr val="FF989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</a:t>
            </a:r>
            <a:r>
              <a:rPr lang="en-US" sz="4593" spc="275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you are asked to add the value V from position L to position R in the array 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87524" y="3355591"/>
            <a:ext cx="814323" cy="6998084"/>
          </a:xfrm>
          <a:custGeom>
            <a:avLst/>
            <a:gdLst/>
            <a:ahLst/>
            <a:cxnLst/>
            <a:rect r="r" b="b" t="t" l="l"/>
            <a:pathLst>
              <a:path h="6998084" w="814323">
                <a:moveTo>
                  <a:pt x="0" y="0"/>
                </a:moveTo>
                <a:lnTo>
                  <a:pt x="814322" y="0"/>
                </a:lnTo>
                <a:lnTo>
                  <a:pt x="814322" y="6998084"/>
                </a:lnTo>
                <a:lnTo>
                  <a:pt x="0" y="699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8687" y="586370"/>
            <a:ext cx="7266002" cy="137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6"/>
              </a:lnSpc>
            </a:pPr>
            <a:r>
              <a:rPr lang="en-US" sz="10053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Challenge!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710" y="2051447"/>
            <a:ext cx="5380678" cy="82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3"/>
              </a:lnSpc>
            </a:pPr>
            <a:r>
              <a:rPr lang="en-US" sz="5975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Make it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87049" y="2051447"/>
            <a:ext cx="5380678" cy="82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3"/>
              </a:lnSpc>
            </a:pPr>
            <a:r>
              <a:rPr lang="en-US" sz="5975">
                <a:solidFill>
                  <a:srgbClr val="3F589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hardeeeeeeeer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1028" y="2803615"/>
            <a:ext cx="3974442" cy="55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75">
                <a:solidFill>
                  <a:srgbClr val="3F5896">
                    <a:alpha val="14902"/>
                  </a:srgbClr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Yamete kudasai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1571" y="699990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06493">
            <a:off x="13994544" y="1977609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0225" y="4362476"/>
            <a:ext cx="1801565" cy="1778636"/>
          </a:xfrm>
          <a:custGeom>
            <a:avLst/>
            <a:gdLst/>
            <a:ahLst/>
            <a:cxnLst/>
            <a:rect r="r" b="b" t="t" l="l"/>
            <a:pathLst>
              <a:path h="1778636" w="1801565">
                <a:moveTo>
                  <a:pt x="0" y="0"/>
                </a:moveTo>
                <a:lnTo>
                  <a:pt x="1801564" y="0"/>
                </a:lnTo>
                <a:lnTo>
                  <a:pt x="1801564" y="1778636"/>
                </a:lnTo>
                <a:lnTo>
                  <a:pt x="0" y="17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24683">
            <a:off x="5753751" y="2631121"/>
            <a:ext cx="9706862" cy="186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242"/>
              </a:lnSpc>
              <a:spcBef>
                <a:spcPct val="0"/>
              </a:spcBef>
            </a:pPr>
            <a:r>
              <a:rPr lang="en-US" sz="108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+ Partial sum -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5214" y="9525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804010" y="2915131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199183" y="2915131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594356" y="2915131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989529" y="2915131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03298" y="2473119"/>
            <a:ext cx="900712" cy="884024"/>
            <a:chOff x="0" y="0"/>
            <a:chExt cx="825825" cy="8105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98471" y="2473119"/>
            <a:ext cx="900712" cy="884024"/>
            <a:chOff x="0" y="0"/>
            <a:chExt cx="825825" cy="8105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93644" y="2473119"/>
            <a:ext cx="900712" cy="884024"/>
            <a:chOff x="0" y="0"/>
            <a:chExt cx="825825" cy="8105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88817" y="2473119"/>
            <a:ext cx="900712" cy="884024"/>
            <a:chOff x="0" y="0"/>
            <a:chExt cx="825825" cy="8105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483990" y="2473119"/>
            <a:ext cx="900712" cy="884024"/>
            <a:chOff x="0" y="0"/>
            <a:chExt cx="825825" cy="8105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608479">
            <a:off x="1070269" y="5774576"/>
            <a:ext cx="2893230" cy="952136"/>
          </a:xfrm>
          <a:custGeom>
            <a:avLst/>
            <a:gdLst/>
            <a:ahLst/>
            <a:cxnLst/>
            <a:rect r="r" b="b" t="t" l="l"/>
            <a:pathLst>
              <a:path h="952136" w="2893230">
                <a:moveTo>
                  <a:pt x="0" y="0"/>
                </a:moveTo>
                <a:lnTo>
                  <a:pt x="2893230" y="0"/>
                </a:lnTo>
                <a:lnTo>
                  <a:pt x="2893230" y="952136"/>
                </a:lnTo>
                <a:lnTo>
                  <a:pt x="0" y="952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422581" y="5786510"/>
            <a:ext cx="3094229" cy="928269"/>
          </a:xfrm>
          <a:custGeom>
            <a:avLst/>
            <a:gdLst/>
            <a:ahLst/>
            <a:cxnLst/>
            <a:rect r="r" b="b" t="t" l="l"/>
            <a:pathLst>
              <a:path h="928269" w="3094229">
                <a:moveTo>
                  <a:pt x="0" y="0"/>
                </a:moveTo>
                <a:lnTo>
                  <a:pt x="3094229" y="0"/>
                </a:lnTo>
                <a:lnTo>
                  <a:pt x="3094229" y="928268"/>
                </a:lnTo>
                <a:lnTo>
                  <a:pt x="0" y="928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718433" y="5800025"/>
            <a:ext cx="3154332" cy="901238"/>
          </a:xfrm>
          <a:custGeom>
            <a:avLst/>
            <a:gdLst/>
            <a:ahLst/>
            <a:cxnLst/>
            <a:rect r="r" b="b" t="t" l="l"/>
            <a:pathLst>
              <a:path h="901238" w="3154332">
                <a:moveTo>
                  <a:pt x="0" y="0"/>
                </a:moveTo>
                <a:lnTo>
                  <a:pt x="3154332" y="0"/>
                </a:lnTo>
                <a:lnTo>
                  <a:pt x="3154332" y="901238"/>
                </a:lnTo>
                <a:lnTo>
                  <a:pt x="0" y="90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85164" y="5849966"/>
            <a:ext cx="3578957" cy="956558"/>
          </a:xfrm>
          <a:custGeom>
            <a:avLst/>
            <a:gdLst/>
            <a:ahLst/>
            <a:cxnLst/>
            <a:rect r="r" b="b" t="t" l="l"/>
            <a:pathLst>
              <a:path h="956558" w="3578957">
                <a:moveTo>
                  <a:pt x="0" y="0"/>
                </a:moveTo>
                <a:lnTo>
                  <a:pt x="3578957" y="0"/>
                </a:lnTo>
                <a:lnTo>
                  <a:pt x="3578957" y="956558"/>
                </a:lnTo>
                <a:lnTo>
                  <a:pt x="0" y="956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767640" y="5897703"/>
            <a:ext cx="2297477" cy="803559"/>
          </a:xfrm>
          <a:custGeom>
            <a:avLst/>
            <a:gdLst/>
            <a:ahLst/>
            <a:cxnLst/>
            <a:rect r="r" b="b" t="t" l="l"/>
            <a:pathLst>
              <a:path h="803559" w="2297477">
                <a:moveTo>
                  <a:pt x="0" y="0"/>
                </a:moveTo>
                <a:lnTo>
                  <a:pt x="2297477" y="0"/>
                </a:lnTo>
                <a:lnTo>
                  <a:pt x="2297477" y="803560"/>
                </a:lnTo>
                <a:lnTo>
                  <a:pt x="0" y="803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-98316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76325" y="67627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Partial sum steps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557181" y="3576409"/>
            <a:ext cx="2825029" cy="1764780"/>
            <a:chOff x="0" y="0"/>
            <a:chExt cx="3766705" cy="235304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3766705" cy="698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1"/>
                </a:lnSpc>
              </a:pPr>
              <a:r>
                <a:rPr lang="en-US" sz="3193" spc="319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STEP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70698"/>
              <a:ext cx="3766705" cy="128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2"/>
                </a:lnSpc>
              </a:pPr>
              <a:r>
                <a:rPr lang="en-US" sz="2823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ADD THE VALUE TO UPDATES[L]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3950" y="3512727"/>
            <a:ext cx="2785867" cy="1706157"/>
            <a:chOff x="0" y="0"/>
            <a:chExt cx="3714490" cy="2274876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3714490" cy="699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171" spc="317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STEP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039795"/>
              <a:ext cx="3714490" cy="1235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718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MAKE AN ARRAY FOR UPDATES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06060" y="3576409"/>
            <a:ext cx="3166706" cy="1995823"/>
            <a:chOff x="0" y="0"/>
            <a:chExt cx="4222274" cy="2661097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4222274" cy="664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74"/>
                </a:lnSpc>
              </a:pPr>
              <a:r>
                <a:rPr lang="en-US" sz="3053" spc="305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STEP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981795"/>
              <a:ext cx="4222274" cy="1679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3"/>
                </a:lnSpc>
              </a:pPr>
              <a:r>
                <a:rPr lang="en-US" sz="2445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ADD THE VALUE WITH OPPOSITE POLARITY TO UPDATES[R + 1]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198856" y="3518595"/>
            <a:ext cx="2951911" cy="2136560"/>
            <a:chOff x="0" y="0"/>
            <a:chExt cx="3935882" cy="284874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57150"/>
              <a:ext cx="3935882" cy="67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16"/>
                </a:lnSpc>
              </a:pPr>
              <a:r>
                <a:rPr lang="en-US" sz="3083" spc="308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STEP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014202"/>
              <a:ext cx="3935882" cy="1834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</a:pPr>
              <a:r>
                <a:rPr lang="en-US" sz="264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PREFIX SUM ON THE UPATES ARRAY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474617" y="3512727"/>
            <a:ext cx="3329123" cy="2273783"/>
            <a:chOff x="0" y="0"/>
            <a:chExt cx="4438830" cy="3031711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66675"/>
              <a:ext cx="4438830" cy="72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18"/>
                </a:lnSpc>
              </a:pPr>
              <a:r>
                <a:rPr lang="en-US" sz="3298" spc="329" u="non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STEP 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1089126"/>
              <a:ext cx="4438830" cy="1942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ADD UPDATES TO THE ORIGINAL ARRAY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7718433" y="5995552"/>
            <a:ext cx="3166706" cy="41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updates[r + 1] -= val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557181" y="6006387"/>
            <a:ext cx="2825029" cy="45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670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update[l] += val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78225" y="5995552"/>
            <a:ext cx="2460492" cy="42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update[N] ;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23289" y="5835664"/>
            <a:ext cx="3003982" cy="80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7"/>
              </a:lnSpc>
            </a:pPr>
            <a:r>
              <a:rPr lang="en-US" sz="231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updates[i] += updates[i - 1]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7044896" y="5883289"/>
            <a:ext cx="1147447" cy="817974"/>
          </a:xfrm>
          <a:custGeom>
            <a:avLst/>
            <a:gdLst/>
            <a:ahLst/>
            <a:cxnLst/>
            <a:rect r="r" b="b" t="t" l="l"/>
            <a:pathLst>
              <a:path h="817974" w="1147447">
                <a:moveTo>
                  <a:pt x="0" y="0"/>
                </a:moveTo>
                <a:lnTo>
                  <a:pt x="1147447" y="0"/>
                </a:lnTo>
                <a:lnTo>
                  <a:pt x="1147447" y="817974"/>
                </a:lnTo>
                <a:lnTo>
                  <a:pt x="0" y="817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304201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4863220" y="6039984"/>
            <a:ext cx="3329123" cy="42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474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arr[i] += updates[i]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5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sp>
        <p:nvSpPr>
          <p:cNvPr name="Freeform 53" id="53"/>
          <p:cNvSpPr/>
          <p:nvPr/>
        </p:nvSpPr>
        <p:spPr>
          <a:xfrm flipH="false" flipV="false" rot="-4689538">
            <a:off x="2002477" y="7126389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8310" y="1903308"/>
            <a:ext cx="14107780" cy="8131285"/>
            <a:chOff x="0" y="0"/>
            <a:chExt cx="2737508" cy="1577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7508" cy="1577814"/>
            </a:xfrm>
            <a:custGeom>
              <a:avLst/>
              <a:gdLst/>
              <a:ahLst/>
              <a:cxnLst/>
              <a:rect r="r" b="b" t="t" l="l"/>
              <a:pathLst>
                <a:path h="1577814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577814"/>
                  </a:lnTo>
                  <a:lnTo>
                    <a:pt x="0" y="157781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37508" cy="1606389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82853"/>
            <a:chOff x="0" y="0"/>
            <a:chExt cx="2737508" cy="171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7508" cy="171311"/>
            </a:xfrm>
            <a:custGeom>
              <a:avLst/>
              <a:gdLst/>
              <a:ahLst/>
              <a:cxnLst/>
              <a:rect r="r" b="b" t="t" l="l"/>
              <a:pathLst>
                <a:path h="171311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71311"/>
                  </a:lnTo>
                  <a:lnTo>
                    <a:pt x="0" y="171311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37508" cy="199886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84797" y="2078593"/>
            <a:ext cx="381999" cy="381999"/>
          </a:xfrm>
          <a:custGeom>
            <a:avLst/>
            <a:gdLst/>
            <a:ahLst/>
            <a:cxnLst/>
            <a:rect r="r" b="b" t="t" l="l"/>
            <a:pathLst>
              <a:path h="381999" w="381999">
                <a:moveTo>
                  <a:pt x="0" y="0"/>
                </a:moveTo>
                <a:lnTo>
                  <a:pt x="381998" y="0"/>
                </a:lnTo>
                <a:lnTo>
                  <a:pt x="381998" y="381998"/>
                </a:lnTo>
                <a:lnTo>
                  <a:pt x="0" y="3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codeforces.com/contestInvitation/150ac895ed3989eeb2483d7b2c4ca789aab90bb8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5" tooltip="https://codeforces.com/group/ZzHCrKVEj7/contest/429848/problem/N"/>
              </a:rPr>
              <a:t> 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ideone.com/Qrzhaf"/>
              </a:rPr>
              <a:t>SOLUTION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848314" y="2711019"/>
            <a:ext cx="3967771" cy="1259233"/>
          </a:xfrm>
          <a:custGeom>
            <a:avLst/>
            <a:gdLst/>
            <a:ahLst/>
            <a:cxnLst/>
            <a:rect r="r" b="b" t="t" l="l"/>
            <a:pathLst>
              <a:path h="1259233" w="3967771">
                <a:moveTo>
                  <a:pt x="0" y="0"/>
                </a:moveTo>
                <a:lnTo>
                  <a:pt x="3967772" y="0"/>
                </a:lnTo>
                <a:lnTo>
                  <a:pt x="3967772" y="1259233"/>
                </a:lnTo>
                <a:lnTo>
                  <a:pt x="0" y="1259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474" t="-19830" r="-124784" b="-620578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910146" y="3964692"/>
            <a:ext cx="13349154" cy="4008516"/>
          </a:xfrm>
          <a:custGeom>
            <a:avLst/>
            <a:gdLst/>
            <a:ahLst/>
            <a:cxnLst/>
            <a:rect r="r" b="b" t="t" l="l"/>
            <a:pathLst>
              <a:path h="4008516" w="13349154">
                <a:moveTo>
                  <a:pt x="0" y="0"/>
                </a:moveTo>
                <a:lnTo>
                  <a:pt x="13349154" y="0"/>
                </a:lnTo>
                <a:lnTo>
                  <a:pt x="13349154" y="4008516"/>
                </a:lnTo>
                <a:lnTo>
                  <a:pt x="0" y="4008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476" r="-3512" b="-7511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14240" y="6830136"/>
            <a:ext cx="2696335" cy="3058874"/>
          </a:xfrm>
          <a:custGeom>
            <a:avLst/>
            <a:gdLst/>
            <a:ahLst/>
            <a:cxnLst/>
            <a:rect r="r" b="b" t="t" l="l"/>
            <a:pathLst>
              <a:path h="3058874" w="2696335">
                <a:moveTo>
                  <a:pt x="0" y="0"/>
                </a:moveTo>
                <a:lnTo>
                  <a:pt x="2696335" y="0"/>
                </a:lnTo>
                <a:lnTo>
                  <a:pt x="2696335" y="3058874"/>
                </a:lnTo>
                <a:lnTo>
                  <a:pt x="0" y="3058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960" t="-273169" r="-525742" b="-6704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663338" y="1228761"/>
          <a:ext cx="6290309" cy="3019425"/>
        </p:xfrm>
        <a:graphic>
          <a:graphicData uri="http://schemas.openxmlformats.org/drawingml/2006/table">
            <a:tbl>
              <a:tblPr/>
              <a:tblGrid>
                <a:gridCol w="6290309"/>
              </a:tblGrid>
              <a:tr h="301942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1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7424173" y="3227108"/>
            <a:ext cx="11481291" cy="4833477"/>
            <a:chOff x="0" y="0"/>
            <a:chExt cx="2932951" cy="12347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2952" cy="1234735"/>
            </a:xfrm>
            <a:custGeom>
              <a:avLst/>
              <a:gdLst/>
              <a:ahLst/>
              <a:cxnLst/>
              <a:rect r="r" b="b" t="t" l="l"/>
              <a:pathLst>
                <a:path h="1234735" w="2932952">
                  <a:moveTo>
                    <a:pt x="2808491" y="1234735"/>
                  </a:moveTo>
                  <a:lnTo>
                    <a:pt x="124460" y="1234735"/>
                  </a:lnTo>
                  <a:cubicBezTo>
                    <a:pt x="55880" y="1234735"/>
                    <a:pt x="0" y="1178855"/>
                    <a:pt x="0" y="11102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8492" y="0"/>
                  </a:lnTo>
                  <a:cubicBezTo>
                    <a:pt x="2877071" y="0"/>
                    <a:pt x="2932952" y="55880"/>
                    <a:pt x="2932952" y="124460"/>
                  </a:cubicBezTo>
                  <a:lnTo>
                    <a:pt x="2932952" y="1110275"/>
                  </a:lnTo>
                  <a:cubicBezTo>
                    <a:pt x="2932952" y="1178855"/>
                    <a:pt x="2877071" y="1234735"/>
                    <a:pt x="2808492" y="1234735"/>
                  </a:cubicBezTo>
                  <a:close/>
                </a:path>
              </a:pathLst>
            </a:custGeom>
            <a:solidFill>
              <a:srgbClr val="849F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93927" y="2431313"/>
            <a:ext cx="6184665" cy="2581416"/>
            <a:chOff x="0" y="0"/>
            <a:chExt cx="1666808" cy="6957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6808" cy="695709"/>
            </a:xfrm>
            <a:custGeom>
              <a:avLst/>
              <a:gdLst/>
              <a:ahLst/>
              <a:cxnLst/>
              <a:rect r="r" b="b" t="t" l="l"/>
              <a:pathLst>
                <a:path h="695709" w="1666808">
                  <a:moveTo>
                    <a:pt x="1542348" y="695709"/>
                  </a:moveTo>
                  <a:lnTo>
                    <a:pt x="124460" y="695709"/>
                  </a:lnTo>
                  <a:cubicBezTo>
                    <a:pt x="55880" y="695709"/>
                    <a:pt x="0" y="639829"/>
                    <a:pt x="0" y="5712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2348" y="0"/>
                  </a:lnTo>
                  <a:cubicBezTo>
                    <a:pt x="1610928" y="0"/>
                    <a:pt x="1666808" y="55880"/>
                    <a:pt x="1666808" y="124460"/>
                  </a:cubicBezTo>
                  <a:lnTo>
                    <a:pt x="1666808" y="571249"/>
                  </a:lnTo>
                  <a:cubicBezTo>
                    <a:pt x="1666808" y="639829"/>
                    <a:pt x="1610928" y="695709"/>
                    <a:pt x="1542348" y="695709"/>
                  </a:cubicBezTo>
                  <a:close/>
                </a:path>
              </a:pathLst>
            </a:custGeom>
            <a:solidFill>
              <a:srgbClr val="849FB2"/>
            </a:solid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6987433" y="1783873"/>
          <a:ext cx="6290309" cy="3019425"/>
        </p:xfrm>
        <a:graphic>
          <a:graphicData uri="http://schemas.openxmlformats.org/drawingml/2006/table">
            <a:tbl>
              <a:tblPr/>
              <a:tblGrid>
                <a:gridCol w="6290309"/>
              </a:tblGrid>
              <a:tr h="301942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1619"/>
                        </a:lnSpc>
                        <a:defRPr/>
                      </a:pPr>
                      <a:r>
                        <a:rPr lang="en-US" sz="8299">
                          <a:solidFill>
                            <a:srgbClr val="0D0D0D"/>
                          </a:solidFill>
                          <a:latin typeface="Gagalin"/>
                          <a:ea typeface="Gagalin"/>
                          <a:cs typeface="Gagalin"/>
                          <a:sym typeface="Gagalin"/>
                        </a:rPr>
                        <a:t>Challenge!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5509845" y="7602495"/>
            <a:ext cx="2847245" cy="2684505"/>
          </a:xfrm>
          <a:custGeom>
            <a:avLst/>
            <a:gdLst/>
            <a:ahLst/>
            <a:cxnLst/>
            <a:rect r="r" b="b" t="t" l="l"/>
            <a:pathLst>
              <a:path h="2684505" w="2847245">
                <a:moveTo>
                  <a:pt x="0" y="0"/>
                </a:moveTo>
                <a:lnTo>
                  <a:pt x="2847245" y="0"/>
                </a:lnTo>
                <a:lnTo>
                  <a:pt x="2847245" y="2684505"/>
                </a:lnTo>
                <a:lnTo>
                  <a:pt x="0" y="2684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2492" y="2325164"/>
            <a:ext cx="5867447" cy="5574420"/>
            <a:chOff x="0" y="0"/>
            <a:chExt cx="817640" cy="7768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7640" cy="776806"/>
            </a:xfrm>
            <a:custGeom>
              <a:avLst/>
              <a:gdLst/>
              <a:ahLst/>
              <a:cxnLst/>
              <a:rect r="r" b="b" t="t" l="l"/>
              <a:pathLst>
                <a:path h="776806" w="817640">
                  <a:moveTo>
                    <a:pt x="693180" y="776806"/>
                  </a:moveTo>
                  <a:lnTo>
                    <a:pt x="124460" y="776806"/>
                  </a:lnTo>
                  <a:cubicBezTo>
                    <a:pt x="55880" y="776806"/>
                    <a:pt x="0" y="720926"/>
                    <a:pt x="0" y="6523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3180" y="0"/>
                  </a:lnTo>
                  <a:cubicBezTo>
                    <a:pt x="761760" y="0"/>
                    <a:pt x="817640" y="55880"/>
                    <a:pt x="817640" y="124460"/>
                  </a:cubicBezTo>
                  <a:lnTo>
                    <a:pt x="817640" y="652346"/>
                  </a:lnTo>
                  <a:cubicBezTo>
                    <a:pt x="817640" y="720926"/>
                    <a:pt x="761760" y="776806"/>
                    <a:pt x="693180" y="776806"/>
                  </a:cubicBezTo>
                  <a:close/>
                </a:path>
              </a:pathLst>
            </a:custGeom>
            <a:solidFill>
              <a:srgbClr val="FAF8F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69916" y="4077096"/>
            <a:ext cx="3069185" cy="2074078"/>
            <a:chOff x="0" y="0"/>
            <a:chExt cx="601384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1384" cy="406400"/>
            </a:xfrm>
            <a:custGeom>
              <a:avLst/>
              <a:gdLst/>
              <a:ahLst/>
              <a:cxnLst/>
              <a:rect r="r" b="b" t="t" l="l"/>
              <a:pathLst>
                <a:path h="406400" w="601384">
                  <a:moveTo>
                    <a:pt x="0" y="0"/>
                  </a:moveTo>
                  <a:lnTo>
                    <a:pt x="601384" y="0"/>
                  </a:lnTo>
                  <a:lnTo>
                    <a:pt x="601384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1488B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138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3192" y="3080511"/>
            <a:ext cx="4067249" cy="4067249"/>
          </a:xfrm>
          <a:custGeom>
            <a:avLst/>
            <a:gdLst/>
            <a:ahLst/>
            <a:cxnLst/>
            <a:rect r="r" b="b" t="t" l="l"/>
            <a:pathLst>
              <a:path h="4067249" w="4067249">
                <a:moveTo>
                  <a:pt x="0" y="0"/>
                </a:moveTo>
                <a:lnTo>
                  <a:pt x="4067250" y="0"/>
                </a:lnTo>
                <a:lnTo>
                  <a:pt x="4067250" y="4067249"/>
                </a:lnTo>
                <a:lnTo>
                  <a:pt x="0" y="406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0886" y="6235145"/>
            <a:ext cx="406724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5521744" y="6206282"/>
            <a:ext cx="16254368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732" y="6235145"/>
            <a:ext cx="363084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4511" y="5151578"/>
            <a:ext cx="356482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732" y="5168295"/>
            <a:ext cx="371886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3516283" y="4130308"/>
            <a:ext cx="16254368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4732" y="4130308"/>
            <a:ext cx="363084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4732" y="3234593"/>
            <a:ext cx="411295" cy="79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32"/>
              </a:lnSpc>
              <a:spcBef>
                <a:spcPct val="0"/>
              </a:spcBef>
            </a:pPr>
            <a:r>
              <a:rPr lang="en-US" sz="4838" spc="290" strike="noStrike" u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05994" y="3234593"/>
            <a:ext cx="398892" cy="79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32"/>
              </a:lnSpc>
              <a:spcBef>
                <a:spcPct val="0"/>
              </a:spcBef>
            </a:pPr>
            <a:r>
              <a:rPr lang="en-US" sz="4838" spc="290" strike="noStrike" u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18866" y="3207861"/>
            <a:ext cx="371286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13455" y="3207861"/>
            <a:ext cx="394891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35870" y="4130308"/>
            <a:ext cx="337278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8126" y="4130308"/>
            <a:ext cx="371886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10886" y="5146863"/>
            <a:ext cx="303070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60653" y="5195124"/>
            <a:ext cx="429499" cy="79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39"/>
              </a:lnSpc>
              <a:spcBef>
                <a:spcPct val="0"/>
              </a:spcBef>
            </a:pPr>
            <a:r>
              <a:rPr lang="en-US" sz="4843" spc="290" strike="noStrike" u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18866" y="6235145"/>
            <a:ext cx="356482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aphicFrame>
        <p:nvGraphicFramePr>
          <p:cNvPr name="Table 34" id="34"/>
          <p:cNvGraphicFramePr>
            <a:graphicFrameLocks noGrp="true"/>
          </p:cNvGraphicFramePr>
          <p:nvPr/>
        </p:nvGraphicFramePr>
        <p:xfrm>
          <a:off x="7764446" y="3992397"/>
          <a:ext cx="9947278" cy="3707146"/>
        </p:xfrm>
        <a:graphic>
          <a:graphicData uri="http://schemas.openxmlformats.org/drawingml/2006/table">
            <a:tbl>
              <a:tblPr/>
              <a:tblGrid>
                <a:gridCol w="9947278"/>
              </a:tblGrid>
              <a:tr h="370714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39"/>
                        </a:lnSpc>
                        <a:defRPr/>
                      </a:pPr>
                      <a:r>
                        <a:rPr lang="en-US" sz="3599" spc="215">
                          <a:solidFill>
                            <a:srgbClr val="F9F9F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Having a </a:t>
                      </a:r>
                      <a:r>
                        <a:rPr lang="en-US" sz="3599" spc="215">
                          <a:solidFill>
                            <a:srgbClr val="FF3131"/>
                          </a:solidFill>
                          <a:latin typeface="Clear Sans Bold Italics"/>
                          <a:ea typeface="Clear Sans Bold Italics"/>
                          <a:cs typeface="Clear Sans Bold Italics"/>
                          <a:sym typeface="Clear Sans Bold Italics"/>
                        </a:rPr>
                        <a:t>2d</a:t>
                      </a:r>
                      <a:r>
                        <a:rPr lang="en-US" sz="3599" spc="215">
                          <a:solidFill>
                            <a:srgbClr val="F9F9F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array and you are asked to find </a:t>
                      </a:r>
                      <a:r>
                        <a:rPr lang="en-US" sz="3599" spc="215">
                          <a:solidFill>
                            <a:srgbClr val="FF3131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sum</a:t>
                      </a:r>
                      <a:r>
                        <a:rPr lang="en-US" sz="3599" spc="215">
                          <a:solidFill>
                            <a:srgbClr val="F9F9F9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of elements in the box :</a:t>
                      </a:r>
                      <a:endParaRPr lang="en-US" sz="1100"/>
                    </a:p>
                    <a:p>
                      <a:pPr algn="just">
                        <a:lnSpc>
                          <a:spcPts val="5039"/>
                        </a:lnSpc>
                      </a:pPr>
                    </a:p>
                    <a:p>
                      <a:pPr algn="just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5" id="35"/>
          <p:cNvSpPr txBox="true"/>
          <p:nvPr/>
        </p:nvSpPr>
        <p:spPr>
          <a:xfrm rot="0">
            <a:off x="8013664" y="6244670"/>
            <a:ext cx="526407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spc="215" strike="noStrike" u="none">
                <a:solidFill>
                  <a:srgbClr val="F3D33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UP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99" spc="215" strike="noStrike" u="none">
                <a:solidFill>
                  <a:srgbClr val="E7D2D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2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      </a:t>
            </a:r>
            <a:r>
              <a:rPr lang="en-US" sz="3599" spc="215" strike="noStrike" u="none">
                <a:solidFill>
                  <a:srgbClr val="F3D33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LEFT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99" spc="215" strike="noStrike" u="none">
                <a:solidFill>
                  <a:srgbClr val="E7D2D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2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13664" y="6950696"/>
            <a:ext cx="585140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spc="215" strike="noStrike" u="none">
                <a:solidFill>
                  <a:srgbClr val="137B1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DOWN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99" spc="215" strike="noStrike" u="none">
                <a:solidFill>
                  <a:srgbClr val="E7D2D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3</a:t>
            </a:r>
            <a:r>
              <a:rPr lang="en-US" sz="3599" spc="215" strike="noStrike" u="none">
                <a:solidFill>
                  <a:srgbClr val="F9F9F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  </a:t>
            </a:r>
            <a:r>
              <a:rPr lang="en-US" sz="3599" spc="215" strike="noStrike" u="none">
                <a:solidFill>
                  <a:srgbClr val="137B1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RIGHT </a:t>
            </a:r>
            <a:r>
              <a:rPr lang="en-US" sz="3599" spc="215" strike="noStrike" u="none">
                <a:solidFill>
                  <a:srgbClr val="E7D2D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= 4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-1704198">
            <a:off x="6249823" y="7434561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7"/>
                </a:lnTo>
                <a:lnTo>
                  <a:pt x="0" y="2156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776" y="327196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2218060" y="5012020"/>
            <a:ext cx="11158324" cy="489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90"/>
              </a:lnSpc>
            </a:pPr>
            <a:r>
              <a:rPr lang="en-US" sz="14064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2D prefix sum</a:t>
            </a:r>
          </a:p>
          <a:p>
            <a:pPr algn="ctr">
              <a:lnSpc>
                <a:spcPts val="1969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4873053">
            <a:off x="1225745" y="723721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1" y="0"/>
                </a:lnTo>
                <a:lnTo>
                  <a:pt x="1202541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05229">
            <a:off x="8631403" y="1663933"/>
            <a:ext cx="2525066" cy="2492929"/>
          </a:xfrm>
          <a:custGeom>
            <a:avLst/>
            <a:gdLst/>
            <a:ahLst/>
            <a:cxnLst/>
            <a:rect r="r" b="b" t="t" l="l"/>
            <a:pathLst>
              <a:path h="2492929" w="2525066">
                <a:moveTo>
                  <a:pt x="0" y="0"/>
                </a:moveTo>
                <a:lnTo>
                  <a:pt x="2525066" y="0"/>
                </a:lnTo>
                <a:lnTo>
                  <a:pt x="2525066" y="2492929"/>
                </a:lnTo>
                <a:lnTo>
                  <a:pt x="0" y="24929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90702" y="4724533"/>
            <a:ext cx="2321943" cy="975439"/>
          </a:xfrm>
          <a:custGeom>
            <a:avLst/>
            <a:gdLst/>
            <a:ahLst/>
            <a:cxnLst/>
            <a:rect r="r" b="b" t="t" l="l"/>
            <a:pathLst>
              <a:path h="975439" w="2321943">
                <a:moveTo>
                  <a:pt x="0" y="0"/>
                </a:moveTo>
                <a:lnTo>
                  <a:pt x="2321943" y="0"/>
                </a:lnTo>
                <a:lnTo>
                  <a:pt x="2321943" y="975439"/>
                </a:lnTo>
                <a:lnTo>
                  <a:pt x="0" y="97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066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108387" y="3339150"/>
            <a:ext cx="2626565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8577918" y="3339150"/>
            <a:ext cx="1942232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001171" y="3339150"/>
            <a:ext cx="1040354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19620" y="2162061"/>
            <a:ext cx="4299594" cy="2354179"/>
            <a:chOff x="0" y="0"/>
            <a:chExt cx="1873085" cy="10255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3086" cy="1025580"/>
            </a:xfrm>
            <a:custGeom>
              <a:avLst/>
              <a:gdLst/>
              <a:ahLst/>
              <a:cxnLst/>
              <a:rect r="r" b="b" t="t" l="l"/>
              <a:pathLst>
                <a:path h="1025580" w="1873086">
                  <a:moveTo>
                    <a:pt x="1748625" y="1025580"/>
                  </a:moveTo>
                  <a:lnTo>
                    <a:pt x="124460" y="1025580"/>
                  </a:lnTo>
                  <a:cubicBezTo>
                    <a:pt x="55880" y="1025580"/>
                    <a:pt x="0" y="969700"/>
                    <a:pt x="0" y="90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8626" y="0"/>
                  </a:lnTo>
                  <a:cubicBezTo>
                    <a:pt x="1817206" y="0"/>
                    <a:pt x="1873086" y="55880"/>
                    <a:pt x="1873086" y="124460"/>
                  </a:cubicBezTo>
                  <a:lnTo>
                    <a:pt x="1873086" y="901120"/>
                  </a:lnTo>
                  <a:cubicBezTo>
                    <a:pt x="1873086" y="969700"/>
                    <a:pt x="1817206" y="1025580"/>
                    <a:pt x="1748626" y="1025580"/>
                  </a:cubicBez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483930" y="2908643"/>
            <a:ext cx="3573268" cy="0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4756312" y="2162061"/>
            <a:ext cx="4299594" cy="2354179"/>
            <a:chOff x="0" y="0"/>
            <a:chExt cx="1873085" cy="10255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3086" cy="1025580"/>
            </a:xfrm>
            <a:custGeom>
              <a:avLst/>
              <a:gdLst/>
              <a:ahLst/>
              <a:cxnLst/>
              <a:rect r="r" b="b" t="t" l="l"/>
              <a:pathLst>
                <a:path h="1025580" w="1873086">
                  <a:moveTo>
                    <a:pt x="1748625" y="1025580"/>
                  </a:moveTo>
                  <a:lnTo>
                    <a:pt x="124460" y="1025580"/>
                  </a:lnTo>
                  <a:cubicBezTo>
                    <a:pt x="55880" y="1025580"/>
                    <a:pt x="0" y="969700"/>
                    <a:pt x="0" y="90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8626" y="0"/>
                  </a:lnTo>
                  <a:cubicBezTo>
                    <a:pt x="1817206" y="0"/>
                    <a:pt x="1873086" y="55880"/>
                    <a:pt x="1873086" y="124460"/>
                  </a:cubicBezTo>
                  <a:lnTo>
                    <a:pt x="1873086" y="901120"/>
                  </a:lnTo>
                  <a:cubicBezTo>
                    <a:pt x="1873086" y="969700"/>
                    <a:pt x="1817206" y="1025580"/>
                    <a:pt x="1748626" y="1025580"/>
                  </a:cubicBez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5020622" y="2908643"/>
            <a:ext cx="3573268" cy="0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299388" y="2162061"/>
            <a:ext cx="4299594" cy="2354179"/>
            <a:chOff x="0" y="0"/>
            <a:chExt cx="1873085" cy="10255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3086" cy="1025580"/>
            </a:xfrm>
            <a:custGeom>
              <a:avLst/>
              <a:gdLst/>
              <a:ahLst/>
              <a:cxnLst/>
              <a:rect r="r" b="b" t="t" l="l"/>
              <a:pathLst>
                <a:path h="1025580" w="1873086">
                  <a:moveTo>
                    <a:pt x="1748625" y="1025580"/>
                  </a:moveTo>
                  <a:lnTo>
                    <a:pt x="124460" y="1025580"/>
                  </a:lnTo>
                  <a:cubicBezTo>
                    <a:pt x="55880" y="1025580"/>
                    <a:pt x="0" y="969700"/>
                    <a:pt x="0" y="90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8626" y="0"/>
                  </a:lnTo>
                  <a:cubicBezTo>
                    <a:pt x="1817206" y="0"/>
                    <a:pt x="1873086" y="55880"/>
                    <a:pt x="1873086" y="124460"/>
                  </a:cubicBezTo>
                  <a:lnTo>
                    <a:pt x="1873086" y="901120"/>
                  </a:lnTo>
                  <a:cubicBezTo>
                    <a:pt x="1873086" y="969700"/>
                    <a:pt x="1817206" y="1025580"/>
                    <a:pt x="1748626" y="1025580"/>
                  </a:cubicBez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AutoShape 17" id="17"/>
          <p:cNvSpPr/>
          <p:nvPr/>
        </p:nvSpPr>
        <p:spPr>
          <a:xfrm>
            <a:off x="9563698" y="2908643"/>
            <a:ext cx="3573268" cy="0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3840436" y="2162061"/>
            <a:ext cx="4299594" cy="2354179"/>
            <a:chOff x="0" y="0"/>
            <a:chExt cx="1873085" cy="10255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73086" cy="1025580"/>
            </a:xfrm>
            <a:custGeom>
              <a:avLst/>
              <a:gdLst/>
              <a:ahLst/>
              <a:cxnLst/>
              <a:rect r="r" b="b" t="t" l="l"/>
              <a:pathLst>
                <a:path h="1025580" w="1873086">
                  <a:moveTo>
                    <a:pt x="1748625" y="1025580"/>
                  </a:moveTo>
                  <a:lnTo>
                    <a:pt x="124460" y="1025580"/>
                  </a:lnTo>
                  <a:cubicBezTo>
                    <a:pt x="55880" y="1025580"/>
                    <a:pt x="0" y="969700"/>
                    <a:pt x="0" y="90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8626" y="0"/>
                  </a:lnTo>
                  <a:cubicBezTo>
                    <a:pt x="1817206" y="0"/>
                    <a:pt x="1873086" y="55880"/>
                    <a:pt x="1873086" y="124460"/>
                  </a:cubicBezTo>
                  <a:lnTo>
                    <a:pt x="1873086" y="901120"/>
                  </a:lnTo>
                  <a:cubicBezTo>
                    <a:pt x="1873086" y="969700"/>
                    <a:pt x="1817206" y="1025580"/>
                    <a:pt x="1748626" y="1025580"/>
                  </a:cubicBez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AutoShape 20" id="20"/>
          <p:cNvSpPr/>
          <p:nvPr/>
        </p:nvSpPr>
        <p:spPr>
          <a:xfrm>
            <a:off x="14059150" y="2908643"/>
            <a:ext cx="3573268" cy="0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753459" y="4724533"/>
            <a:ext cx="2582576" cy="975439"/>
          </a:xfrm>
          <a:custGeom>
            <a:avLst/>
            <a:gdLst/>
            <a:ahLst/>
            <a:cxnLst/>
            <a:rect r="r" b="b" t="t" l="l"/>
            <a:pathLst>
              <a:path h="975439" w="2582576">
                <a:moveTo>
                  <a:pt x="0" y="0"/>
                </a:moveTo>
                <a:lnTo>
                  <a:pt x="2582577" y="0"/>
                </a:lnTo>
                <a:lnTo>
                  <a:pt x="2582577" y="975439"/>
                </a:lnTo>
                <a:lnTo>
                  <a:pt x="0" y="97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022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3874802" y="7614497"/>
            <a:ext cx="2470381" cy="975439"/>
          </a:xfrm>
          <a:custGeom>
            <a:avLst/>
            <a:gdLst/>
            <a:ahLst/>
            <a:cxnLst/>
            <a:rect r="r" b="b" t="t" l="l"/>
            <a:pathLst>
              <a:path h="975439" w="2470381">
                <a:moveTo>
                  <a:pt x="0" y="0"/>
                </a:moveTo>
                <a:lnTo>
                  <a:pt x="2470381" y="0"/>
                </a:lnTo>
                <a:lnTo>
                  <a:pt x="2470381" y="975438"/>
                </a:lnTo>
                <a:lnTo>
                  <a:pt x="0" y="97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0109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69649" y="7614497"/>
            <a:ext cx="2470381" cy="975439"/>
          </a:xfrm>
          <a:custGeom>
            <a:avLst/>
            <a:gdLst/>
            <a:ahLst/>
            <a:cxnLst/>
            <a:rect r="r" b="b" t="t" l="l"/>
            <a:pathLst>
              <a:path h="975439" w="2470381">
                <a:moveTo>
                  <a:pt x="0" y="0"/>
                </a:moveTo>
                <a:lnTo>
                  <a:pt x="2470381" y="0"/>
                </a:lnTo>
                <a:lnTo>
                  <a:pt x="2470381" y="975438"/>
                </a:lnTo>
                <a:lnTo>
                  <a:pt x="0" y="97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0109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199531" y="7983738"/>
            <a:ext cx="1998986" cy="606197"/>
          </a:xfrm>
          <a:custGeom>
            <a:avLst/>
            <a:gdLst/>
            <a:ahLst/>
            <a:cxnLst/>
            <a:rect r="r" b="b" t="t" l="l"/>
            <a:pathLst>
              <a:path h="606197" w="1998986">
                <a:moveTo>
                  <a:pt x="0" y="0"/>
                </a:moveTo>
                <a:lnTo>
                  <a:pt x="1998986" y="0"/>
                </a:lnTo>
                <a:lnTo>
                  <a:pt x="1998986" y="606197"/>
                </a:lnTo>
                <a:lnTo>
                  <a:pt x="0" y="60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567" t="-60911" r="-23581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874802" y="5142864"/>
            <a:ext cx="4265228" cy="3015391"/>
            <a:chOff x="0" y="0"/>
            <a:chExt cx="577596" cy="4083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7596" cy="408343"/>
            </a:xfrm>
            <a:custGeom>
              <a:avLst/>
              <a:gdLst/>
              <a:ahLst/>
              <a:cxnLst/>
              <a:rect r="r" b="b" t="t" l="l"/>
              <a:pathLst>
                <a:path h="408343" w="577596">
                  <a:moveTo>
                    <a:pt x="0" y="0"/>
                  </a:moveTo>
                  <a:lnTo>
                    <a:pt x="577596" y="0"/>
                  </a:lnTo>
                  <a:lnTo>
                    <a:pt x="577596" y="408343"/>
                  </a:lnTo>
                  <a:lnTo>
                    <a:pt x="0" y="408343"/>
                  </a:lnTo>
                  <a:close/>
                </a:path>
              </a:pathLst>
            </a:custGeom>
            <a:solidFill>
              <a:srgbClr val="FAF2E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77596" cy="446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874802" y="4724533"/>
            <a:ext cx="927491" cy="975439"/>
          </a:xfrm>
          <a:custGeom>
            <a:avLst/>
            <a:gdLst/>
            <a:ahLst/>
            <a:cxnLst/>
            <a:rect r="r" b="b" t="t" l="l"/>
            <a:pathLst>
              <a:path h="975439" w="927491">
                <a:moveTo>
                  <a:pt x="0" y="0"/>
                </a:moveTo>
                <a:lnTo>
                  <a:pt x="927491" y="0"/>
                </a:lnTo>
                <a:lnTo>
                  <a:pt x="927491" y="975439"/>
                </a:lnTo>
                <a:lnTo>
                  <a:pt x="0" y="97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73182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46787" y="4725790"/>
            <a:ext cx="3170602" cy="975439"/>
          </a:xfrm>
          <a:custGeom>
            <a:avLst/>
            <a:gdLst/>
            <a:ahLst/>
            <a:cxnLst/>
            <a:rect r="r" b="b" t="t" l="l"/>
            <a:pathLst>
              <a:path h="975439" w="3170602">
                <a:moveTo>
                  <a:pt x="0" y="0"/>
                </a:moveTo>
                <a:lnTo>
                  <a:pt x="3170603" y="0"/>
                </a:lnTo>
                <a:lnTo>
                  <a:pt x="3170603" y="975438"/>
                </a:lnTo>
                <a:lnTo>
                  <a:pt x="0" y="97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166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5456565" y="5039714"/>
            <a:ext cx="184306" cy="173464"/>
            <a:chOff x="0" y="0"/>
            <a:chExt cx="280670" cy="2641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9530" y="36830"/>
              <a:ext cx="181610" cy="177800"/>
            </a:xfrm>
            <a:custGeom>
              <a:avLst/>
              <a:gdLst/>
              <a:ahLst/>
              <a:cxnLst/>
              <a:rect r="r" b="b" t="t" l="l"/>
              <a:pathLst>
                <a:path h="177800" w="181610">
                  <a:moveTo>
                    <a:pt x="26670" y="57150"/>
                  </a:moveTo>
                  <a:cubicBezTo>
                    <a:pt x="77470" y="1270"/>
                    <a:pt x="146050" y="0"/>
                    <a:pt x="163830" y="17780"/>
                  </a:cubicBezTo>
                  <a:cubicBezTo>
                    <a:pt x="181610" y="34290"/>
                    <a:pt x="180340" y="102870"/>
                    <a:pt x="172720" y="105410"/>
                  </a:cubicBezTo>
                  <a:cubicBezTo>
                    <a:pt x="165100" y="109220"/>
                    <a:pt x="118110" y="33020"/>
                    <a:pt x="119380" y="33020"/>
                  </a:cubicBezTo>
                  <a:cubicBezTo>
                    <a:pt x="119380" y="31750"/>
                    <a:pt x="144780" y="55880"/>
                    <a:pt x="151130" y="71120"/>
                  </a:cubicBezTo>
                  <a:cubicBezTo>
                    <a:pt x="156210" y="85090"/>
                    <a:pt x="157480" y="105410"/>
                    <a:pt x="152400" y="120650"/>
                  </a:cubicBezTo>
                  <a:cubicBezTo>
                    <a:pt x="148590" y="134620"/>
                    <a:pt x="137160" y="151130"/>
                    <a:pt x="124460" y="160020"/>
                  </a:cubicBezTo>
                  <a:cubicBezTo>
                    <a:pt x="111760" y="170180"/>
                    <a:pt x="93980" y="176530"/>
                    <a:pt x="77470" y="175260"/>
                  </a:cubicBezTo>
                  <a:cubicBezTo>
                    <a:pt x="57150" y="173990"/>
                    <a:pt x="26670" y="156210"/>
                    <a:pt x="13970" y="140970"/>
                  </a:cubicBezTo>
                  <a:cubicBezTo>
                    <a:pt x="3810" y="128270"/>
                    <a:pt x="0" y="109220"/>
                    <a:pt x="1270" y="92710"/>
                  </a:cubicBezTo>
                  <a:cubicBezTo>
                    <a:pt x="2540" y="77470"/>
                    <a:pt x="8890" y="58420"/>
                    <a:pt x="20320" y="46990"/>
                  </a:cubicBezTo>
                  <a:cubicBezTo>
                    <a:pt x="34290" y="33020"/>
                    <a:pt x="66040" y="19050"/>
                    <a:pt x="87630" y="21590"/>
                  </a:cubicBezTo>
                  <a:cubicBezTo>
                    <a:pt x="109220" y="24130"/>
                    <a:pt x="137160" y="44450"/>
                    <a:pt x="147320" y="63500"/>
                  </a:cubicBezTo>
                  <a:cubicBezTo>
                    <a:pt x="157480" y="82550"/>
                    <a:pt x="156210" y="116840"/>
                    <a:pt x="146050" y="135890"/>
                  </a:cubicBezTo>
                  <a:cubicBezTo>
                    <a:pt x="135890" y="153670"/>
                    <a:pt x="105410" y="171450"/>
                    <a:pt x="85090" y="175260"/>
                  </a:cubicBezTo>
                  <a:cubicBezTo>
                    <a:pt x="69850" y="177800"/>
                    <a:pt x="45720" y="175260"/>
                    <a:pt x="38100" y="163830"/>
                  </a:cubicBezTo>
                  <a:cubicBezTo>
                    <a:pt x="27940" y="151130"/>
                    <a:pt x="29210" y="106680"/>
                    <a:pt x="43180" y="93980"/>
                  </a:cubicBezTo>
                  <a:cubicBezTo>
                    <a:pt x="60960" y="78740"/>
                    <a:pt x="128270" y="110490"/>
                    <a:pt x="151130" y="99060"/>
                  </a:cubicBezTo>
                  <a:cubicBezTo>
                    <a:pt x="166370" y="91440"/>
                    <a:pt x="177800" y="57150"/>
                    <a:pt x="179070" y="57150"/>
                  </a:cubicBezTo>
                  <a:cubicBezTo>
                    <a:pt x="180340" y="58420"/>
                    <a:pt x="162560" y="107950"/>
                    <a:pt x="146050" y="120650"/>
                  </a:cubicBezTo>
                  <a:cubicBezTo>
                    <a:pt x="132080" y="130810"/>
                    <a:pt x="110490" y="135890"/>
                    <a:pt x="93980" y="133350"/>
                  </a:cubicBezTo>
                  <a:cubicBezTo>
                    <a:pt x="76200" y="132080"/>
                    <a:pt x="57150" y="120650"/>
                    <a:pt x="45720" y="107950"/>
                  </a:cubicBezTo>
                  <a:cubicBezTo>
                    <a:pt x="34290" y="95250"/>
                    <a:pt x="26670" y="57150"/>
                    <a:pt x="2667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5256414" y="4955901"/>
            <a:ext cx="384457" cy="344427"/>
            <a:chOff x="0" y="0"/>
            <a:chExt cx="585470" cy="5245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800" y="50800"/>
              <a:ext cx="483870" cy="422910"/>
            </a:xfrm>
            <a:custGeom>
              <a:avLst/>
              <a:gdLst/>
              <a:ahLst/>
              <a:cxnLst/>
              <a:rect r="r" b="b" t="t" l="l"/>
              <a:pathLst>
                <a:path h="422910" w="483870">
                  <a:moveTo>
                    <a:pt x="0" y="281940"/>
                  </a:moveTo>
                  <a:cubicBezTo>
                    <a:pt x="16510" y="229870"/>
                    <a:pt x="6350" y="201930"/>
                    <a:pt x="11430" y="179070"/>
                  </a:cubicBezTo>
                  <a:cubicBezTo>
                    <a:pt x="17780" y="154940"/>
                    <a:pt x="35560" y="132080"/>
                    <a:pt x="50800" y="107950"/>
                  </a:cubicBezTo>
                  <a:cubicBezTo>
                    <a:pt x="67310" y="80010"/>
                    <a:pt x="101600" y="36830"/>
                    <a:pt x="110490" y="22860"/>
                  </a:cubicBezTo>
                  <a:cubicBezTo>
                    <a:pt x="113030" y="19050"/>
                    <a:pt x="115570" y="13970"/>
                    <a:pt x="115570" y="13970"/>
                  </a:cubicBezTo>
                  <a:cubicBezTo>
                    <a:pt x="115570" y="13970"/>
                    <a:pt x="121920" y="11430"/>
                    <a:pt x="124460" y="8890"/>
                  </a:cubicBezTo>
                  <a:cubicBezTo>
                    <a:pt x="128270" y="7620"/>
                    <a:pt x="134620" y="5080"/>
                    <a:pt x="134620" y="5080"/>
                  </a:cubicBezTo>
                  <a:cubicBezTo>
                    <a:pt x="134620" y="5080"/>
                    <a:pt x="140970" y="2540"/>
                    <a:pt x="144780" y="2540"/>
                  </a:cubicBezTo>
                  <a:cubicBezTo>
                    <a:pt x="148590" y="1270"/>
                    <a:pt x="154940" y="0"/>
                    <a:pt x="154940" y="0"/>
                  </a:cubicBezTo>
                  <a:cubicBezTo>
                    <a:pt x="154940" y="0"/>
                    <a:pt x="162560" y="0"/>
                    <a:pt x="166370" y="0"/>
                  </a:cubicBezTo>
                  <a:cubicBezTo>
                    <a:pt x="168910" y="0"/>
                    <a:pt x="176530" y="0"/>
                    <a:pt x="176530" y="0"/>
                  </a:cubicBezTo>
                  <a:cubicBezTo>
                    <a:pt x="176530" y="0"/>
                    <a:pt x="182880" y="2540"/>
                    <a:pt x="186690" y="3810"/>
                  </a:cubicBezTo>
                  <a:cubicBezTo>
                    <a:pt x="190500" y="3810"/>
                    <a:pt x="196850" y="6350"/>
                    <a:pt x="196850" y="6350"/>
                  </a:cubicBezTo>
                  <a:cubicBezTo>
                    <a:pt x="196850" y="6350"/>
                    <a:pt x="203200" y="8890"/>
                    <a:pt x="205740" y="11430"/>
                  </a:cubicBezTo>
                  <a:cubicBezTo>
                    <a:pt x="209550" y="12700"/>
                    <a:pt x="215900" y="16510"/>
                    <a:pt x="215900" y="16510"/>
                  </a:cubicBezTo>
                  <a:cubicBezTo>
                    <a:pt x="215900" y="16510"/>
                    <a:pt x="220980" y="21590"/>
                    <a:pt x="223520" y="22860"/>
                  </a:cubicBezTo>
                  <a:cubicBezTo>
                    <a:pt x="226060" y="25400"/>
                    <a:pt x="231140" y="30480"/>
                    <a:pt x="231140" y="30480"/>
                  </a:cubicBezTo>
                  <a:cubicBezTo>
                    <a:pt x="231140" y="30480"/>
                    <a:pt x="234950" y="36830"/>
                    <a:pt x="236220" y="39370"/>
                  </a:cubicBezTo>
                  <a:cubicBezTo>
                    <a:pt x="237490" y="40640"/>
                    <a:pt x="237490" y="43180"/>
                    <a:pt x="240030" y="43180"/>
                  </a:cubicBezTo>
                  <a:cubicBezTo>
                    <a:pt x="246380" y="45720"/>
                    <a:pt x="275590" y="19050"/>
                    <a:pt x="298450" y="19050"/>
                  </a:cubicBezTo>
                  <a:cubicBezTo>
                    <a:pt x="330200" y="17780"/>
                    <a:pt x="400050" y="52070"/>
                    <a:pt x="412750" y="59690"/>
                  </a:cubicBezTo>
                  <a:cubicBezTo>
                    <a:pt x="415290" y="62230"/>
                    <a:pt x="414020" y="62230"/>
                    <a:pt x="416560" y="64770"/>
                  </a:cubicBezTo>
                  <a:cubicBezTo>
                    <a:pt x="422910" y="68580"/>
                    <a:pt x="452120" y="69850"/>
                    <a:pt x="463550" y="81280"/>
                  </a:cubicBezTo>
                  <a:cubicBezTo>
                    <a:pt x="477520" y="96520"/>
                    <a:pt x="483870" y="134620"/>
                    <a:pt x="482600" y="156210"/>
                  </a:cubicBezTo>
                  <a:cubicBezTo>
                    <a:pt x="482600" y="172720"/>
                    <a:pt x="469900" y="193040"/>
                    <a:pt x="471170" y="198120"/>
                  </a:cubicBezTo>
                  <a:cubicBezTo>
                    <a:pt x="471170" y="200660"/>
                    <a:pt x="471170" y="200660"/>
                    <a:pt x="471170" y="201930"/>
                  </a:cubicBezTo>
                  <a:cubicBezTo>
                    <a:pt x="471170" y="203200"/>
                    <a:pt x="468630" y="204470"/>
                    <a:pt x="468630" y="205740"/>
                  </a:cubicBezTo>
                  <a:cubicBezTo>
                    <a:pt x="467360" y="208280"/>
                    <a:pt x="466090" y="209550"/>
                    <a:pt x="466090" y="212090"/>
                  </a:cubicBezTo>
                  <a:cubicBezTo>
                    <a:pt x="467360" y="213360"/>
                    <a:pt x="468630" y="213360"/>
                    <a:pt x="469900" y="215900"/>
                  </a:cubicBezTo>
                  <a:cubicBezTo>
                    <a:pt x="469900" y="220980"/>
                    <a:pt x="459740" y="237490"/>
                    <a:pt x="455930" y="246380"/>
                  </a:cubicBezTo>
                  <a:cubicBezTo>
                    <a:pt x="453390" y="254000"/>
                    <a:pt x="453390" y="262890"/>
                    <a:pt x="450850" y="265430"/>
                  </a:cubicBezTo>
                  <a:cubicBezTo>
                    <a:pt x="449580" y="266700"/>
                    <a:pt x="448310" y="266700"/>
                    <a:pt x="447040" y="267970"/>
                  </a:cubicBezTo>
                  <a:cubicBezTo>
                    <a:pt x="443230" y="271780"/>
                    <a:pt x="440690" y="297180"/>
                    <a:pt x="430530" y="307340"/>
                  </a:cubicBezTo>
                  <a:cubicBezTo>
                    <a:pt x="415290" y="321310"/>
                    <a:pt x="374650" y="339090"/>
                    <a:pt x="359410" y="336550"/>
                  </a:cubicBezTo>
                  <a:cubicBezTo>
                    <a:pt x="350520" y="335280"/>
                    <a:pt x="344170" y="321310"/>
                    <a:pt x="340360" y="320040"/>
                  </a:cubicBezTo>
                  <a:cubicBezTo>
                    <a:pt x="337820" y="320040"/>
                    <a:pt x="337820" y="322580"/>
                    <a:pt x="335280" y="322580"/>
                  </a:cubicBezTo>
                  <a:cubicBezTo>
                    <a:pt x="326390" y="321310"/>
                    <a:pt x="299720" y="292100"/>
                    <a:pt x="290830" y="290830"/>
                  </a:cubicBezTo>
                  <a:cubicBezTo>
                    <a:pt x="287020" y="289560"/>
                    <a:pt x="285750" y="290830"/>
                    <a:pt x="283210" y="292100"/>
                  </a:cubicBezTo>
                  <a:cubicBezTo>
                    <a:pt x="275590" y="298450"/>
                    <a:pt x="267970" y="334010"/>
                    <a:pt x="252730" y="353060"/>
                  </a:cubicBezTo>
                  <a:cubicBezTo>
                    <a:pt x="237490" y="372110"/>
                    <a:pt x="214630" y="396240"/>
                    <a:pt x="190500" y="405130"/>
                  </a:cubicBezTo>
                  <a:cubicBezTo>
                    <a:pt x="166370" y="414020"/>
                    <a:pt x="128270" y="398780"/>
                    <a:pt x="107950" y="405130"/>
                  </a:cubicBezTo>
                  <a:cubicBezTo>
                    <a:pt x="96520" y="408940"/>
                    <a:pt x="92710" y="422910"/>
                    <a:pt x="82550" y="422910"/>
                  </a:cubicBezTo>
                  <a:cubicBezTo>
                    <a:pt x="63500" y="422910"/>
                    <a:pt x="20320" y="392430"/>
                    <a:pt x="8890" y="373380"/>
                  </a:cubicBezTo>
                  <a:cubicBezTo>
                    <a:pt x="0" y="358140"/>
                    <a:pt x="7620" y="323850"/>
                    <a:pt x="3810" y="321310"/>
                  </a:cubicBezTo>
                  <a:cubicBezTo>
                    <a:pt x="2540" y="321310"/>
                    <a:pt x="0" y="323850"/>
                    <a:pt x="0" y="323850"/>
                  </a:cubicBezTo>
                  <a:cubicBezTo>
                    <a:pt x="0" y="323850"/>
                    <a:pt x="2540" y="321310"/>
                    <a:pt x="3810" y="318770"/>
                  </a:cubicBezTo>
                  <a:cubicBezTo>
                    <a:pt x="5080" y="312420"/>
                    <a:pt x="0" y="281940"/>
                    <a:pt x="0" y="281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5398188" y="5027622"/>
            <a:ext cx="237680" cy="197649"/>
            <a:chOff x="0" y="0"/>
            <a:chExt cx="361950" cy="3009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9530" y="50800"/>
              <a:ext cx="274320" cy="201930"/>
            </a:xfrm>
            <a:custGeom>
              <a:avLst/>
              <a:gdLst/>
              <a:ahLst/>
              <a:cxnLst/>
              <a:rect r="r" b="b" t="t" l="l"/>
              <a:pathLst>
                <a:path h="201930" w="274320">
                  <a:moveTo>
                    <a:pt x="146050" y="0"/>
                  </a:moveTo>
                  <a:cubicBezTo>
                    <a:pt x="274320" y="54610"/>
                    <a:pt x="270510" y="101600"/>
                    <a:pt x="261620" y="127000"/>
                  </a:cubicBezTo>
                  <a:cubicBezTo>
                    <a:pt x="251460" y="152400"/>
                    <a:pt x="227330" y="179070"/>
                    <a:pt x="204470" y="190500"/>
                  </a:cubicBezTo>
                  <a:cubicBezTo>
                    <a:pt x="182880" y="201930"/>
                    <a:pt x="154940" y="199390"/>
                    <a:pt x="128270" y="198120"/>
                  </a:cubicBezTo>
                  <a:cubicBezTo>
                    <a:pt x="96520" y="196850"/>
                    <a:pt x="50800" y="195580"/>
                    <a:pt x="29210" y="177800"/>
                  </a:cubicBezTo>
                  <a:cubicBezTo>
                    <a:pt x="11430" y="162560"/>
                    <a:pt x="1270" y="128270"/>
                    <a:pt x="1270" y="107950"/>
                  </a:cubicBezTo>
                  <a:cubicBezTo>
                    <a:pt x="1270" y="90170"/>
                    <a:pt x="10160" y="72390"/>
                    <a:pt x="22860" y="60960"/>
                  </a:cubicBezTo>
                  <a:cubicBezTo>
                    <a:pt x="38100" y="45720"/>
                    <a:pt x="72390" y="31750"/>
                    <a:pt x="93980" y="35560"/>
                  </a:cubicBezTo>
                  <a:cubicBezTo>
                    <a:pt x="115570" y="39370"/>
                    <a:pt x="144780" y="60960"/>
                    <a:pt x="154940" y="81280"/>
                  </a:cubicBezTo>
                  <a:cubicBezTo>
                    <a:pt x="163830" y="101600"/>
                    <a:pt x="162560" y="137160"/>
                    <a:pt x="151130" y="156210"/>
                  </a:cubicBezTo>
                  <a:cubicBezTo>
                    <a:pt x="139700" y="176530"/>
                    <a:pt x="109220" y="194310"/>
                    <a:pt x="86360" y="196850"/>
                  </a:cubicBezTo>
                  <a:cubicBezTo>
                    <a:pt x="64770" y="198120"/>
                    <a:pt x="31750" y="182880"/>
                    <a:pt x="17780" y="165100"/>
                  </a:cubicBezTo>
                  <a:cubicBezTo>
                    <a:pt x="3810" y="147320"/>
                    <a:pt x="0" y="110490"/>
                    <a:pt x="5080" y="90170"/>
                  </a:cubicBezTo>
                  <a:cubicBezTo>
                    <a:pt x="8890" y="73660"/>
                    <a:pt x="21590" y="58420"/>
                    <a:pt x="35560" y="49530"/>
                  </a:cubicBezTo>
                  <a:cubicBezTo>
                    <a:pt x="49530" y="39370"/>
                    <a:pt x="68580" y="29210"/>
                    <a:pt x="85090" y="34290"/>
                  </a:cubicBezTo>
                  <a:cubicBezTo>
                    <a:pt x="113030" y="44450"/>
                    <a:pt x="173990" y="143510"/>
                    <a:pt x="166370" y="154940"/>
                  </a:cubicBezTo>
                  <a:cubicBezTo>
                    <a:pt x="161290" y="162560"/>
                    <a:pt x="111760" y="147320"/>
                    <a:pt x="95250" y="134620"/>
                  </a:cubicBezTo>
                  <a:cubicBezTo>
                    <a:pt x="81280" y="123190"/>
                    <a:pt x="72390" y="102870"/>
                    <a:pt x="69850" y="86360"/>
                  </a:cubicBezTo>
                  <a:cubicBezTo>
                    <a:pt x="68580" y="69850"/>
                    <a:pt x="72390" y="46990"/>
                    <a:pt x="83820" y="33020"/>
                  </a:cubicBezTo>
                  <a:cubicBezTo>
                    <a:pt x="95250" y="17780"/>
                    <a:pt x="146050" y="0"/>
                    <a:pt x="14605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235424" y="4725790"/>
            <a:ext cx="3461233" cy="975439"/>
          </a:xfrm>
          <a:custGeom>
            <a:avLst/>
            <a:gdLst/>
            <a:ahLst/>
            <a:cxnLst/>
            <a:rect r="r" b="b" t="t" l="l"/>
            <a:pathLst>
              <a:path h="975439" w="3461233">
                <a:moveTo>
                  <a:pt x="0" y="0"/>
                </a:moveTo>
                <a:lnTo>
                  <a:pt x="3461233" y="0"/>
                </a:lnTo>
                <a:lnTo>
                  <a:pt x="3461233" y="975438"/>
                </a:lnTo>
                <a:lnTo>
                  <a:pt x="0" y="97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410674" y="4724533"/>
            <a:ext cx="2321943" cy="975439"/>
          </a:xfrm>
          <a:custGeom>
            <a:avLst/>
            <a:gdLst/>
            <a:ahLst/>
            <a:cxnLst/>
            <a:rect r="r" b="b" t="t" l="l"/>
            <a:pathLst>
              <a:path h="975439" w="2321943">
                <a:moveTo>
                  <a:pt x="0" y="0"/>
                </a:moveTo>
                <a:lnTo>
                  <a:pt x="2321943" y="0"/>
                </a:lnTo>
                <a:lnTo>
                  <a:pt x="2321943" y="975439"/>
                </a:lnTo>
                <a:lnTo>
                  <a:pt x="0" y="97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066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346602" y="4724533"/>
            <a:ext cx="3170602" cy="975439"/>
          </a:xfrm>
          <a:custGeom>
            <a:avLst/>
            <a:gdLst/>
            <a:ahLst/>
            <a:cxnLst/>
            <a:rect r="r" b="b" t="t" l="l"/>
            <a:pathLst>
              <a:path h="975439" w="3170602">
                <a:moveTo>
                  <a:pt x="0" y="0"/>
                </a:moveTo>
                <a:lnTo>
                  <a:pt x="3170602" y="0"/>
                </a:lnTo>
                <a:lnTo>
                  <a:pt x="3170602" y="975439"/>
                </a:lnTo>
                <a:lnTo>
                  <a:pt x="0" y="97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166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901779" y="4725790"/>
            <a:ext cx="2238251" cy="418330"/>
          </a:xfrm>
          <a:custGeom>
            <a:avLst/>
            <a:gdLst/>
            <a:ahLst/>
            <a:cxnLst/>
            <a:rect r="r" b="b" t="t" l="l"/>
            <a:pathLst>
              <a:path h="418330" w="2238251">
                <a:moveTo>
                  <a:pt x="0" y="0"/>
                </a:moveTo>
                <a:lnTo>
                  <a:pt x="2238251" y="0"/>
                </a:lnTo>
                <a:lnTo>
                  <a:pt x="2238251" y="418330"/>
                </a:lnTo>
                <a:lnTo>
                  <a:pt x="0" y="41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640" t="0" r="0" b="-133174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3742" y="4659115"/>
            <a:ext cx="1028298" cy="1042114"/>
          </a:xfrm>
          <a:custGeom>
            <a:avLst/>
            <a:gdLst/>
            <a:ahLst/>
            <a:cxnLst/>
            <a:rect r="r" b="b" t="t" l="l"/>
            <a:pathLst>
              <a:path h="1042114" w="1028298">
                <a:moveTo>
                  <a:pt x="0" y="0"/>
                </a:moveTo>
                <a:lnTo>
                  <a:pt x="1028297" y="0"/>
                </a:lnTo>
                <a:lnTo>
                  <a:pt x="1028297" y="1042113"/>
                </a:lnTo>
                <a:lnTo>
                  <a:pt x="0" y="104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632785" y="4650869"/>
            <a:ext cx="1008736" cy="1122767"/>
          </a:xfrm>
          <a:custGeom>
            <a:avLst/>
            <a:gdLst/>
            <a:ahLst/>
            <a:cxnLst/>
            <a:rect r="r" b="b" t="t" l="l"/>
            <a:pathLst>
              <a:path h="1122767" w="1008736">
                <a:moveTo>
                  <a:pt x="0" y="0"/>
                </a:moveTo>
                <a:lnTo>
                  <a:pt x="1008736" y="0"/>
                </a:lnTo>
                <a:lnTo>
                  <a:pt x="1008736" y="1122767"/>
                </a:lnTo>
                <a:lnTo>
                  <a:pt x="0" y="1122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346602" y="4583327"/>
            <a:ext cx="899578" cy="1193688"/>
          </a:xfrm>
          <a:custGeom>
            <a:avLst/>
            <a:gdLst/>
            <a:ahLst/>
            <a:cxnLst/>
            <a:rect r="r" b="b" t="t" l="l"/>
            <a:pathLst>
              <a:path h="1193688" w="899578">
                <a:moveTo>
                  <a:pt x="0" y="0"/>
                </a:moveTo>
                <a:lnTo>
                  <a:pt x="899579" y="0"/>
                </a:lnTo>
                <a:lnTo>
                  <a:pt x="899579" y="1193688"/>
                </a:lnTo>
                <a:lnTo>
                  <a:pt x="0" y="119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711460" y="4616665"/>
            <a:ext cx="1208031" cy="1077791"/>
          </a:xfrm>
          <a:custGeom>
            <a:avLst/>
            <a:gdLst/>
            <a:ahLst/>
            <a:cxnLst/>
            <a:rect r="r" b="b" t="t" l="l"/>
            <a:pathLst>
              <a:path h="1077791" w="1208031">
                <a:moveTo>
                  <a:pt x="0" y="0"/>
                </a:moveTo>
                <a:lnTo>
                  <a:pt x="1208032" y="0"/>
                </a:lnTo>
                <a:lnTo>
                  <a:pt x="1208032" y="1077791"/>
                </a:lnTo>
                <a:lnTo>
                  <a:pt x="0" y="10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876824" y="3066283"/>
            <a:ext cx="3590847" cy="110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177">
                <a:solidFill>
                  <a:srgbClr val="FAF0DA"/>
                </a:solidFill>
                <a:latin typeface="Clear Sans"/>
                <a:ea typeface="Clear Sans"/>
                <a:cs typeface="Clear Sans"/>
                <a:sym typeface="Clear Sans"/>
              </a:rPr>
              <a:t>Calculate the answer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46119" y="3064937"/>
            <a:ext cx="3590847" cy="110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177">
                <a:solidFill>
                  <a:srgbClr val="FAF0DA"/>
                </a:solidFill>
                <a:latin typeface="Clear Sans"/>
                <a:ea typeface="Clear Sans"/>
                <a:cs typeface="Clear Sans"/>
                <a:sym typeface="Clear Sans"/>
              </a:rPr>
              <a:t>Prefix sum for each column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003043" y="3064937"/>
            <a:ext cx="3590847" cy="110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177">
                <a:solidFill>
                  <a:srgbClr val="FAF0DA"/>
                </a:solidFill>
                <a:latin typeface="Clear Sans"/>
                <a:ea typeface="Clear Sans"/>
                <a:cs typeface="Clear Sans"/>
                <a:sym typeface="Clear Sans"/>
              </a:rPr>
              <a:t>Prefix sum for each row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6351" y="3064937"/>
            <a:ext cx="3590847" cy="110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177">
                <a:solidFill>
                  <a:srgbClr val="FAF0DA"/>
                </a:solidFill>
                <a:latin typeface="Clear Sans"/>
                <a:ea typeface="Clear Sans"/>
                <a:cs typeface="Clear Sans"/>
                <a:sym typeface="Clear Sans"/>
              </a:rPr>
              <a:t>Make an 2D array for prefix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9934" y="524828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Recap 2D prefix steps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-4812" y="2247748"/>
            <a:ext cx="2181182" cy="5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>
                <a:solidFill>
                  <a:srgbClr val="FAF0D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STEP 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31880" y="2247748"/>
            <a:ext cx="2181182" cy="5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>
                <a:solidFill>
                  <a:srgbClr val="FAF0D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STEP 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74956" y="2247748"/>
            <a:ext cx="2181182" cy="5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>
                <a:solidFill>
                  <a:srgbClr val="FAF0D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STEP 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70407" y="2247748"/>
            <a:ext cx="2181182" cy="5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>
                <a:solidFill>
                  <a:srgbClr val="FAF0D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STEP 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199531" y="5145578"/>
            <a:ext cx="3701103" cy="352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2"/>
              </a:lnSpc>
            </a:pPr>
          </a:p>
          <a:p>
            <a:pPr algn="just">
              <a:lnSpc>
                <a:spcPts val="4652"/>
              </a:lnSpc>
            </a:pP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+ pre[D][R] </a:t>
            </a:r>
          </a:p>
          <a:p>
            <a:pPr algn="just">
              <a:lnSpc>
                <a:spcPts val="4652"/>
              </a:lnSpc>
            </a:pP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- pre[D][L - 1] </a:t>
            </a:r>
          </a:p>
          <a:p>
            <a:pPr algn="just">
              <a:lnSpc>
                <a:spcPts val="4652"/>
              </a:lnSpc>
            </a:pP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- pre[U - 1][R] </a:t>
            </a:r>
          </a:p>
          <a:p>
            <a:pPr algn="just">
              <a:lnSpc>
                <a:spcPts val="4652"/>
              </a:lnSpc>
            </a:pPr>
            <a:r>
              <a:rPr lang="en-US" sz="3322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+ pre[U - 1][L - 1];</a:t>
            </a:r>
          </a:p>
          <a:p>
            <a:pPr algn="ctr">
              <a:lnSpc>
                <a:spcPts val="4652"/>
              </a:lnSpc>
            </a:pP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5669649" y="7983738"/>
            <a:ext cx="2335061" cy="2201597"/>
          </a:xfrm>
          <a:custGeom>
            <a:avLst/>
            <a:gdLst/>
            <a:ahLst/>
            <a:cxnLst/>
            <a:rect r="r" b="b" t="t" l="l"/>
            <a:pathLst>
              <a:path h="2201597" w="2335061">
                <a:moveTo>
                  <a:pt x="0" y="0"/>
                </a:moveTo>
                <a:lnTo>
                  <a:pt x="2335061" y="0"/>
                </a:lnTo>
                <a:lnTo>
                  <a:pt x="2335061" y="2201597"/>
                </a:lnTo>
                <a:lnTo>
                  <a:pt x="0" y="2201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5514989" y="4952104"/>
            <a:ext cx="3729475" cy="4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417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pre[i][j] += pre[i][j - 1];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87841" y="4953360"/>
            <a:ext cx="3729475" cy="4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417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 pre[N][N];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145327" y="4952104"/>
            <a:ext cx="3729475" cy="4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2417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pre[i][j] += pre[i - 1][j];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535055" y="4807503"/>
            <a:ext cx="4365579" cy="66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Ans =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1"/>
          <a:srcRect l="22698" t="18602" r="0" b="0"/>
          <a:stretch>
            <a:fillRect/>
          </a:stretch>
        </p:blipFill>
        <p:spPr>
          <a:xfrm flipH="false" flipV="false" rot="5400000">
            <a:off x="189607" y="2939751"/>
            <a:ext cx="7157642" cy="7536856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19066" y="6249886"/>
            <a:ext cx="3718087" cy="3643726"/>
          </a:xfrm>
          <a:prstGeom prst="rect">
            <a:avLst/>
          </a:prstGeom>
        </p:spPr>
      </p:pic>
      <p:sp>
        <p:nvSpPr>
          <p:cNvPr name="Freeform 61" id="61"/>
          <p:cNvSpPr/>
          <p:nvPr/>
        </p:nvSpPr>
        <p:spPr>
          <a:xfrm flipH="false" flipV="false" rot="1554223">
            <a:off x="10959602" y="6638881"/>
            <a:ext cx="2093086" cy="2689713"/>
          </a:xfrm>
          <a:custGeom>
            <a:avLst/>
            <a:gdLst/>
            <a:ahLst/>
            <a:cxnLst/>
            <a:rect r="r" b="b" t="t" l="l"/>
            <a:pathLst>
              <a:path h="2689713" w="2093086">
                <a:moveTo>
                  <a:pt x="0" y="0"/>
                </a:moveTo>
                <a:lnTo>
                  <a:pt x="2093086" y="0"/>
                </a:lnTo>
                <a:lnTo>
                  <a:pt x="2093086" y="2689713"/>
                </a:lnTo>
                <a:lnTo>
                  <a:pt x="0" y="2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8310" y="1903308"/>
            <a:ext cx="14107780" cy="8131285"/>
            <a:chOff x="0" y="0"/>
            <a:chExt cx="2737508" cy="1577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7508" cy="1577814"/>
            </a:xfrm>
            <a:custGeom>
              <a:avLst/>
              <a:gdLst/>
              <a:ahLst/>
              <a:cxnLst/>
              <a:rect r="r" b="b" t="t" l="l"/>
              <a:pathLst>
                <a:path h="1577814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577814"/>
                  </a:lnTo>
                  <a:lnTo>
                    <a:pt x="0" y="157781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37508" cy="1606389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78310" y="1828166"/>
            <a:ext cx="14107780" cy="882853"/>
            <a:chOff x="0" y="0"/>
            <a:chExt cx="2737508" cy="171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7508" cy="171311"/>
            </a:xfrm>
            <a:custGeom>
              <a:avLst/>
              <a:gdLst/>
              <a:ahLst/>
              <a:cxnLst/>
              <a:rect r="r" b="b" t="t" l="l"/>
              <a:pathLst>
                <a:path h="171311" w="2737508">
                  <a:moveTo>
                    <a:pt x="0" y="0"/>
                  </a:moveTo>
                  <a:lnTo>
                    <a:pt x="2737508" y="0"/>
                  </a:lnTo>
                  <a:lnTo>
                    <a:pt x="2737508" y="171311"/>
                  </a:lnTo>
                  <a:lnTo>
                    <a:pt x="0" y="171311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37508" cy="199886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84797" y="2078593"/>
            <a:ext cx="381999" cy="381999"/>
          </a:xfrm>
          <a:custGeom>
            <a:avLst/>
            <a:gdLst/>
            <a:ahLst/>
            <a:cxnLst/>
            <a:rect r="r" b="b" t="t" l="l"/>
            <a:pathLst>
              <a:path h="381999" w="381999">
                <a:moveTo>
                  <a:pt x="0" y="0"/>
                </a:moveTo>
                <a:lnTo>
                  <a:pt x="381998" y="0"/>
                </a:lnTo>
                <a:lnTo>
                  <a:pt x="381998" y="381998"/>
                </a:lnTo>
                <a:lnTo>
                  <a:pt x="0" y="3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07045" y="-266652"/>
            <a:ext cx="5190409" cy="1601053"/>
            <a:chOff x="0" y="0"/>
            <a:chExt cx="2970464" cy="916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0465" cy="916280"/>
            </a:xfrm>
            <a:custGeom>
              <a:avLst/>
              <a:gdLst/>
              <a:ahLst/>
              <a:cxnLst/>
              <a:rect r="r" b="b" t="t" l="l"/>
              <a:pathLst>
                <a:path h="916280" w="2970465">
                  <a:moveTo>
                    <a:pt x="2846004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6005" y="0"/>
                  </a:lnTo>
                  <a:cubicBezTo>
                    <a:pt x="2914585" y="0"/>
                    <a:pt x="2970465" y="55880"/>
                    <a:pt x="2970465" y="124460"/>
                  </a:cubicBezTo>
                  <a:lnTo>
                    <a:pt x="2970465" y="791820"/>
                  </a:lnTo>
                  <a:cubicBezTo>
                    <a:pt x="2970465" y="860400"/>
                    <a:pt x="2914585" y="916280"/>
                    <a:pt x="2846005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175" y="4447137"/>
            <a:ext cx="3457832" cy="2603354"/>
            <a:chOff x="0" y="0"/>
            <a:chExt cx="1600340" cy="12048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09619" y="8051581"/>
            <a:ext cx="2952944" cy="1580007"/>
            <a:chOff x="0" y="0"/>
            <a:chExt cx="1600340" cy="8562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2710" y="106680"/>
              <a:ext cx="1496200" cy="736901"/>
            </a:xfrm>
            <a:custGeom>
              <a:avLst/>
              <a:gdLst/>
              <a:ahLst/>
              <a:cxnLst/>
              <a:rect r="r" b="b" t="t" l="l"/>
              <a:pathLst>
                <a:path h="736901" w="1496200">
                  <a:moveTo>
                    <a:pt x="1469530" y="547671"/>
                  </a:moveTo>
                  <a:cubicBezTo>
                    <a:pt x="1469530" y="635301"/>
                    <a:pt x="1393330" y="706421"/>
                    <a:pt x="1312050" y="706421"/>
                  </a:cubicBezTo>
                  <a:lnTo>
                    <a:pt x="66040" y="706421"/>
                  </a:lnTo>
                  <a:cubicBezTo>
                    <a:pt x="43180" y="706421"/>
                    <a:pt x="20320" y="701341"/>
                    <a:pt x="0" y="692451"/>
                  </a:cubicBezTo>
                  <a:cubicBezTo>
                    <a:pt x="26670" y="720391"/>
                    <a:pt x="63500" y="736901"/>
                    <a:pt x="103663" y="736901"/>
                  </a:cubicBezTo>
                  <a:lnTo>
                    <a:pt x="1350150" y="736901"/>
                  </a:lnTo>
                  <a:cubicBezTo>
                    <a:pt x="1430160" y="736901"/>
                    <a:pt x="1496200" y="670861"/>
                    <a:pt x="1496200" y="590851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547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535570" cy="787701"/>
            </a:xfrm>
            <a:custGeom>
              <a:avLst/>
              <a:gdLst/>
              <a:ahLst/>
              <a:cxnLst/>
              <a:rect r="r" b="b" t="t" l="l"/>
              <a:pathLst>
                <a:path h="787701" w="1535570">
                  <a:moveTo>
                    <a:pt x="146050" y="787701"/>
                  </a:moveTo>
                  <a:lnTo>
                    <a:pt x="1389520" y="787701"/>
                  </a:lnTo>
                  <a:cubicBezTo>
                    <a:pt x="1469530" y="787701"/>
                    <a:pt x="1535570" y="721661"/>
                    <a:pt x="1535570" y="641651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1651"/>
                  </a:lnTo>
                  <a:cubicBezTo>
                    <a:pt x="0" y="722931"/>
                    <a:pt x="66040" y="787701"/>
                    <a:pt x="146050" y="787701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00340" cy="856281"/>
            </a:xfrm>
            <a:custGeom>
              <a:avLst/>
              <a:gdLst/>
              <a:ahLst/>
              <a:cxnLst/>
              <a:rect r="r" b="b" t="t" l="l"/>
              <a:pathLst>
                <a:path h="856281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4351"/>
                  </a:lnTo>
                  <a:cubicBezTo>
                    <a:pt x="0" y="706421"/>
                    <a:pt x="25400" y="752141"/>
                    <a:pt x="63500" y="781351"/>
                  </a:cubicBezTo>
                  <a:cubicBezTo>
                    <a:pt x="91440" y="825801"/>
                    <a:pt x="140970" y="856281"/>
                    <a:pt x="197569" y="856281"/>
                  </a:cubicBezTo>
                  <a:lnTo>
                    <a:pt x="1441590" y="856281"/>
                  </a:lnTo>
                  <a:cubicBezTo>
                    <a:pt x="1529220" y="856281"/>
                    <a:pt x="1600340" y="785161"/>
                    <a:pt x="1600340" y="697531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65435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654351"/>
                  </a:lnTo>
                  <a:cubicBezTo>
                    <a:pt x="1548270" y="734361"/>
                    <a:pt x="1482230" y="800401"/>
                    <a:pt x="1402220" y="800401"/>
                  </a:cubicBezTo>
                  <a:lnTo>
                    <a:pt x="158750" y="800401"/>
                  </a:lnTo>
                  <a:cubicBezTo>
                    <a:pt x="78740" y="800401"/>
                    <a:pt x="12700" y="735631"/>
                    <a:pt x="12700" y="654351"/>
                  </a:cubicBezTo>
                  <a:close/>
                  <a:moveTo>
                    <a:pt x="1588910" y="697531"/>
                  </a:moveTo>
                  <a:cubicBezTo>
                    <a:pt x="1588910" y="777541"/>
                    <a:pt x="1521600" y="843581"/>
                    <a:pt x="1441590" y="843581"/>
                  </a:cubicBezTo>
                  <a:lnTo>
                    <a:pt x="197569" y="843581"/>
                  </a:lnTo>
                  <a:cubicBezTo>
                    <a:pt x="157480" y="843581"/>
                    <a:pt x="120650" y="827071"/>
                    <a:pt x="93980" y="799131"/>
                  </a:cubicBezTo>
                  <a:cubicBezTo>
                    <a:pt x="114300" y="808020"/>
                    <a:pt x="135890" y="813101"/>
                    <a:pt x="160020" y="813101"/>
                  </a:cubicBezTo>
                  <a:lnTo>
                    <a:pt x="1403490" y="813101"/>
                  </a:lnTo>
                  <a:cubicBezTo>
                    <a:pt x="1491120" y="813101"/>
                    <a:pt x="1562240" y="741981"/>
                    <a:pt x="1562240" y="654351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697531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910575" y="-330777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322871" y="5040119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codeforces.com/group/ZzHCrKVEj7/contest/429848/problem/U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5" tooltip="https://codeforces.com/group/ZzHCrKVEj7/contest/429848/problem/N"/>
              </a:rPr>
              <a:t> 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477" y="8567939"/>
            <a:ext cx="3261131" cy="45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6"/>
              </a:lnSpc>
              <a:spcBef>
                <a:spcPct val="0"/>
              </a:spcBef>
            </a:pPr>
            <a:r>
              <a:rPr lang="en-US" sz="375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ideone.com/Qrzhaf"/>
              </a:rPr>
              <a:t>SOLUTION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978060" y="4469873"/>
            <a:ext cx="13700938" cy="3341582"/>
          </a:xfrm>
          <a:custGeom>
            <a:avLst/>
            <a:gdLst/>
            <a:ahLst/>
            <a:cxnLst/>
            <a:rect r="r" b="b" t="t" l="l"/>
            <a:pathLst>
              <a:path h="3341582" w="13700938">
                <a:moveTo>
                  <a:pt x="0" y="0"/>
                </a:moveTo>
                <a:lnTo>
                  <a:pt x="13700937" y="0"/>
                </a:lnTo>
                <a:lnTo>
                  <a:pt x="13700937" y="3341582"/>
                </a:lnTo>
                <a:lnTo>
                  <a:pt x="0" y="3341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4776" r="-5215" b="-109712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75218" y="6581335"/>
            <a:ext cx="2327653" cy="3408618"/>
          </a:xfrm>
          <a:custGeom>
            <a:avLst/>
            <a:gdLst/>
            <a:ahLst/>
            <a:cxnLst/>
            <a:rect r="r" b="b" t="t" l="l"/>
            <a:pathLst>
              <a:path h="3408618" w="2327653">
                <a:moveTo>
                  <a:pt x="0" y="0"/>
                </a:moveTo>
                <a:lnTo>
                  <a:pt x="2327652" y="0"/>
                </a:lnTo>
                <a:lnTo>
                  <a:pt x="2327652" y="3408617"/>
                </a:lnTo>
                <a:lnTo>
                  <a:pt x="0" y="3408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79" t="-204270" r="-613105" b="-756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755854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196847" y="2711019"/>
            <a:ext cx="4203905" cy="2003496"/>
          </a:xfrm>
          <a:custGeom>
            <a:avLst/>
            <a:gdLst/>
            <a:ahLst/>
            <a:cxnLst/>
            <a:rect r="r" b="b" t="t" l="l"/>
            <a:pathLst>
              <a:path h="2003496" w="4203905">
                <a:moveTo>
                  <a:pt x="0" y="0"/>
                </a:moveTo>
                <a:lnTo>
                  <a:pt x="4203905" y="0"/>
                </a:lnTo>
                <a:lnTo>
                  <a:pt x="4203905" y="2003495"/>
                </a:lnTo>
                <a:lnTo>
                  <a:pt x="0" y="2003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298" t="-3764" r="-101365" b="-30699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396378" y="7027127"/>
            <a:ext cx="4905642" cy="1102650"/>
            <a:chOff x="0" y="0"/>
            <a:chExt cx="2138809" cy="48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8809" cy="480744"/>
            </a:xfrm>
            <a:custGeom>
              <a:avLst/>
              <a:gdLst/>
              <a:ahLst/>
              <a:cxnLst/>
              <a:rect r="r" b="b" t="t" l="l"/>
              <a:pathLst>
                <a:path h="480744" w="2138809">
                  <a:moveTo>
                    <a:pt x="0" y="0"/>
                  </a:moveTo>
                  <a:lnTo>
                    <a:pt x="2138809" y="0"/>
                  </a:lnTo>
                  <a:lnTo>
                    <a:pt x="2138809" y="480744"/>
                  </a:lnTo>
                  <a:lnTo>
                    <a:pt x="0" y="48074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47633" y="874903"/>
            <a:ext cx="1102650" cy="11026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727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47633" y="2358553"/>
            <a:ext cx="1102650" cy="11026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727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27786" y="3966957"/>
            <a:ext cx="1102650" cy="1099358"/>
            <a:chOff x="0" y="0"/>
            <a:chExt cx="6350000" cy="63310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1041"/>
            </a:xfrm>
            <a:custGeom>
              <a:avLst/>
              <a:gdLst/>
              <a:ahLst/>
              <a:cxnLst/>
              <a:rect r="r" b="b" t="t" l="l"/>
              <a:pathLst>
                <a:path h="6331041" w="6350000">
                  <a:moveTo>
                    <a:pt x="3175000" y="0"/>
                  </a:moveTo>
                  <a:cubicBezTo>
                    <a:pt x="1421496" y="0"/>
                    <a:pt x="0" y="1417252"/>
                    <a:pt x="0" y="3165521"/>
                  </a:cubicBezTo>
                  <a:cubicBezTo>
                    <a:pt x="0" y="4913789"/>
                    <a:pt x="1421496" y="6331041"/>
                    <a:pt x="3175000" y="6331041"/>
                  </a:cubicBezTo>
                  <a:cubicBezTo>
                    <a:pt x="4928504" y="6331041"/>
                    <a:pt x="6350000" y="4913789"/>
                    <a:pt x="6350000" y="3165521"/>
                  </a:cubicBezTo>
                  <a:cubicBezTo>
                    <a:pt x="6350000" y="1417252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727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0396378" y="3966957"/>
            <a:ext cx="5359476" cy="1102650"/>
            <a:chOff x="0" y="0"/>
            <a:chExt cx="2336676" cy="4807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36676" cy="480744"/>
            </a:xfrm>
            <a:custGeom>
              <a:avLst/>
              <a:gdLst/>
              <a:ahLst/>
              <a:cxnLst/>
              <a:rect r="r" b="b" t="t" l="l"/>
              <a:pathLst>
                <a:path h="480744" w="2336676">
                  <a:moveTo>
                    <a:pt x="0" y="0"/>
                  </a:moveTo>
                  <a:lnTo>
                    <a:pt x="2336676" y="0"/>
                  </a:lnTo>
                  <a:lnTo>
                    <a:pt x="2336676" y="480744"/>
                  </a:lnTo>
                  <a:lnTo>
                    <a:pt x="0" y="48074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0398958" y="2359481"/>
            <a:ext cx="4903061" cy="1102650"/>
            <a:chOff x="0" y="0"/>
            <a:chExt cx="2137684" cy="4807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683" cy="480744"/>
            </a:xfrm>
            <a:custGeom>
              <a:avLst/>
              <a:gdLst/>
              <a:ahLst/>
              <a:cxnLst/>
              <a:rect r="r" b="b" t="t" l="l"/>
              <a:pathLst>
                <a:path h="480744" w="2137683">
                  <a:moveTo>
                    <a:pt x="0" y="0"/>
                  </a:moveTo>
                  <a:lnTo>
                    <a:pt x="2137683" y="0"/>
                  </a:lnTo>
                  <a:lnTo>
                    <a:pt x="2137683" y="480744"/>
                  </a:lnTo>
                  <a:lnTo>
                    <a:pt x="0" y="48074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27786" y="5449679"/>
            <a:ext cx="1102650" cy="11026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727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396378" y="5449679"/>
            <a:ext cx="4396349" cy="1102650"/>
            <a:chOff x="0" y="0"/>
            <a:chExt cx="1916762" cy="480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6762" cy="480744"/>
            </a:xfrm>
            <a:custGeom>
              <a:avLst/>
              <a:gdLst/>
              <a:ahLst/>
              <a:cxnLst/>
              <a:rect r="r" b="b" t="t" l="l"/>
              <a:pathLst>
                <a:path h="480744" w="1916762">
                  <a:moveTo>
                    <a:pt x="0" y="0"/>
                  </a:moveTo>
                  <a:lnTo>
                    <a:pt x="1916762" y="0"/>
                  </a:lnTo>
                  <a:lnTo>
                    <a:pt x="1916762" y="480744"/>
                  </a:lnTo>
                  <a:lnTo>
                    <a:pt x="0" y="48074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0396378" y="874903"/>
            <a:ext cx="3987135" cy="1102650"/>
            <a:chOff x="0" y="0"/>
            <a:chExt cx="1738349" cy="4807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38349" cy="480744"/>
            </a:xfrm>
            <a:custGeom>
              <a:avLst/>
              <a:gdLst/>
              <a:ahLst/>
              <a:cxnLst/>
              <a:rect r="r" b="b" t="t" l="l"/>
              <a:pathLst>
                <a:path h="480744" w="1738349">
                  <a:moveTo>
                    <a:pt x="0" y="0"/>
                  </a:moveTo>
                  <a:lnTo>
                    <a:pt x="1738349" y="0"/>
                  </a:lnTo>
                  <a:lnTo>
                    <a:pt x="1738349" y="480744"/>
                  </a:lnTo>
                  <a:lnTo>
                    <a:pt x="0" y="48074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37311" y="7024546"/>
            <a:ext cx="1102650" cy="110265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2727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133384" y="7299369"/>
            <a:ext cx="6249741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9"/>
              </a:lnSpc>
            </a:pPr>
            <a:r>
              <a:rPr lang="en-US" sz="3299">
                <a:solidFill>
                  <a:srgbClr val="FFE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Diamond Valorant player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755854" y="8064592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68605" y="1781624"/>
            <a:ext cx="6947535" cy="731037"/>
            <a:chOff x="0" y="0"/>
            <a:chExt cx="8219440" cy="8648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990" y="39370"/>
              <a:ext cx="8139430" cy="779780"/>
            </a:xfrm>
            <a:custGeom>
              <a:avLst/>
              <a:gdLst/>
              <a:ahLst/>
              <a:cxnLst/>
              <a:rect r="r" b="b" t="t" l="l"/>
              <a:pathLst>
                <a:path h="779780" w="8139430">
                  <a:moveTo>
                    <a:pt x="5632450" y="468630"/>
                  </a:moveTo>
                  <a:cubicBezTo>
                    <a:pt x="4884420" y="772160"/>
                    <a:pt x="4410710" y="730250"/>
                    <a:pt x="4185920" y="712470"/>
                  </a:cubicBezTo>
                  <a:cubicBezTo>
                    <a:pt x="4061460" y="702310"/>
                    <a:pt x="4017010" y="688340"/>
                    <a:pt x="3898900" y="665480"/>
                  </a:cubicBezTo>
                  <a:cubicBezTo>
                    <a:pt x="3710940" y="628650"/>
                    <a:pt x="3430270" y="516890"/>
                    <a:pt x="3164840" y="492760"/>
                  </a:cubicBezTo>
                  <a:cubicBezTo>
                    <a:pt x="2856230" y="463550"/>
                    <a:pt x="2428240" y="509270"/>
                    <a:pt x="2153920" y="538480"/>
                  </a:cubicBezTo>
                  <a:cubicBezTo>
                    <a:pt x="1962150" y="557530"/>
                    <a:pt x="1830070" y="588010"/>
                    <a:pt x="1667510" y="618490"/>
                  </a:cubicBezTo>
                  <a:cubicBezTo>
                    <a:pt x="1503680" y="648970"/>
                    <a:pt x="1311910" y="711200"/>
                    <a:pt x="1173480" y="722630"/>
                  </a:cubicBezTo>
                  <a:cubicBezTo>
                    <a:pt x="1076960" y="731520"/>
                    <a:pt x="1027430" y="727710"/>
                    <a:pt x="922020" y="712470"/>
                  </a:cubicBezTo>
                  <a:cubicBezTo>
                    <a:pt x="735330" y="687070"/>
                    <a:pt x="290830" y="590550"/>
                    <a:pt x="153670" y="525780"/>
                  </a:cubicBezTo>
                  <a:cubicBezTo>
                    <a:pt x="96520" y="499110"/>
                    <a:pt x="67310" y="476250"/>
                    <a:pt x="43180" y="443230"/>
                  </a:cubicBezTo>
                  <a:cubicBezTo>
                    <a:pt x="20320" y="414020"/>
                    <a:pt x="8890" y="375920"/>
                    <a:pt x="3810" y="341630"/>
                  </a:cubicBezTo>
                  <a:cubicBezTo>
                    <a:pt x="0" y="306070"/>
                    <a:pt x="5080" y="265430"/>
                    <a:pt x="17780" y="232410"/>
                  </a:cubicBezTo>
                  <a:cubicBezTo>
                    <a:pt x="30480" y="199390"/>
                    <a:pt x="53340" y="166370"/>
                    <a:pt x="80010" y="142240"/>
                  </a:cubicBezTo>
                  <a:cubicBezTo>
                    <a:pt x="106680" y="119380"/>
                    <a:pt x="142240" y="100330"/>
                    <a:pt x="176530" y="91440"/>
                  </a:cubicBezTo>
                  <a:cubicBezTo>
                    <a:pt x="210820" y="83820"/>
                    <a:pt x="251460" y="83820"/>
                    <a:pt x="285750" y="91440"/>
                  </a:cubicBezTo>
                  <a:cubicBezTo>
                    <a:pt x="320040" y="100330"/>
                    <a:pt x="359410" y="124460"/>
                    <a:pt x="382270" y="142240"/>
                  </a:cubicBezTo>
                  <a:cubicBezTo>
                    <a:pt x="398780" y="156210"/>
                    <a:pt x="422910" y="177800"/>
                    <a:pt x="419100" y="184150"/>
                  </a:cubicBezTo>
                  <a:cubicBezTo>
                    <a:pt x="410210" y="196850"/>
                    <a:pt x="143510" y="114300"/>
                    <a:pt x="146050" y="102870"/>
                  </a:cubicBezTo>
                  <a:cubicBezTo>
                    <a:pt x="148590" y="90170"/>
                    <a:pt x="340360" y="101600"/>
                    <a:pt x="472440" y="118110"/>
                  </a:cubicBezTo>
                  <a:cubicBezTo>
                    <a:pt x="683260" y="144780"/>
                    <a:pt x="1092200" y="255270"/>
                    <a:pt x="1286510" y="287020"/>
                  </a:cubicBezTo>
                  <a:cubicBezTo>
                    <a:pt x="1393190" y="303530"/>
                    <a:pt x="1451610" y="311150"/>
                    <a:pt x="1535430" y="317500"/>
                  </a:cubicBezTo>
                  <a:cubicBezTo>
                    <a:pt x="1619250" y="322580"/>
                    <a:pt x="1681480" y="320040"/>
                    <a:pt x="1789430" y="317500"/>
                  </a:cubicBezTo>
                  <a:cubicBezTo>
                    <a:pt x="1976120" y="313690"/>
                    <a:pt x="2331720" y="308610"/>
                    <a:pt x="2559050" y="288290"/>
                  </a:cubicBezTo>
                  <a:cubicBezTo>
                    <a:pt x="2743200" y="271780"/>
                    <a:pt x="2890520" y="231140"/>
                    <a:pt x="3055620" y="218440"/>
                  </a:cubicBezTo>
                  <a:cubicBezTo>
                    <a:pt x="3220720" y="207010"/>
                    <a:pt x="3411220" y="223520"/>
                    <a:pt x="3549650" y="215900"/>
                  </a:cubicBezTo>
                  <a:cubicBezTo>
                    <a:pt x="3652520" y="209550"/>
                    <a:pt x="3713480" y="195580"/>
                    <a:pt x="3815080" y="187960"/>
                  </a:cubicBezTo>
                  <a:cubicBezTo>
                    <a:pt x="3949700" y="177800"/>
                    <a:pt x="4108450" y="184150"/>
                    <a:pt x="4284980" y="165100"/>
                  </a:cubicBezTo>
                  <a:cubicBezTo>
                    <a:pt x="4519930" y="140970"/>
                    <a:pt x="4906010" y="57150"/>
                    <a:pt x="5095240" y="33020"/>
                  </a:cubicBezTo>
                  <a:cubicBezTo>
                    <a:pt x="5196840" y="20320"/>
                    <a:pt x="5237480" y="15240"/>
                    <a:pt x="5330190" y="11430"/>
                  </a:cubicBezTo>
                  <a:cubicBezTo>
                    <a:pt x="5463540" y="7620"/>
                    <a:pt x="5685790" y="12700"/>
                    <a:pt x="5817870" y="22860"/>
                  </a:cubicBezTo>
                  <a:cubicBezTo>
                    <a:pt x="5909310" y="29210"/>
                    <a:pt x="5937250" y="45720"/>
                    <a:pt x="6049010" y="52070"/>
                  </a:cubicBezTo>
                  <a:cubicBezTo>
                    <a:pt x="6337300" y="71120"/>
                    <a:pt x="7444740" y="0"/>
                    <a:pt x="7608570" y="54610"/>
                  </a:cubicBezTo>
                  <a:cubicBezTo>
                    <a:pt x="7642860" y="66040"/>
                    <a:pt x="7633970" y="86360"/>
                    <a:pt x="7663180" y="96520"/>
                  </a:cubicBezTo>
                  <a:cubicBezTo>
                    <a:pt x="7740650" y="121920"/>
                    <a:pt x="8077200" y="52070"/>
                    <a:pt x="8120380" y="99060"/>
                  </a:cubicBezTo>
                  <a:cubicBezTo>
                    <a:pt x="8139430" y="119380"/>
                    <a:pt x="8128000" y="153670"/>
                    <a:pt x="8115300" y="186690"/>
                  </a:cubicBezTo>
                  <a:cubicBezTo>
                    <a:pt x="8096250" y="241300"/>
                    <a:pt x="8037830" y="334010"/>
                    <a:pt x="7970520" y="386080"/>
                  </a:cubicBezTo>
                  <a:cubicBezTo>
                    <a:pt x="7893050" y="444500"/>
                    <a:pt x="7771130" y="482600"/>
                    <a:pt x="7668260" y="504190"/>
                  </a:cubicBezTo>
                  <a:cubicBezTo>
                    <a:pt x="7567930" y="525780"/>
                    <a:pt x="7499350" y="516890"/>
                    <a:pt x="7360920" y="519430"/>
                  </a:cubicBezTo>
                  <a:cubicBezTo>
                    <a:pt x="7071360" y="525780"/>
                    <a:pt x="6286500" y="529590"/>
                    <a:pt x="6024880" y="509270"/>
                  </a:cubicBezTo>
                  <a:cubicBezTo>
                    <a:pt x="5915660" y="501650"/>
                    <a:pt x="5885180" y="485140"/>
                    <a:pt x="5792470" y="476250"/>
                  </a:cubicBezTo>
                  <a:cubicBezTo>
                    <a:pt x="5657850" y="466090"/>
                    <a:pt x="5491480" y="450850"/>
                    <a:pt x="5295900" y="463550"/>
                  </a:cubicBezTo>
                  <a:cubicBezTo>
                    <a:pt x="5010150" y="480060"/>
                    <a:pt x="4566920" y="588010"/>
                    <a:pt x="4248150" y="622300"/>
                  </a:cubicBezTo>
                  <a:cubicBezTo>
                    <a:pt x="3981450" y="651510"/>
                    <a:pt x="3732530" y="662940"/>
                    <a:pt x="3510280" y="673100"/>
                  </a:cubicBezTo>
                  <a:cubicBezTo>
                    <a:pt x="3327400" y="681990"/>
                    <a:pt x="3173730" y="673100"/>
                    <a:pt x="3009900" y="685800"/>
                  </a:cubicBezTo>
                  <a:cubicBezTo>
                    <a:pt x="2852420" y="697230"/>
                    <a:pt x="2720340" y="731520"/>
                    <a:pt x="2547620" y="745490"/>
                  </a:cubicBezTo>
                  <a:cubicBezTo>
                    <a:pt x="2325370" y="764540"/>
                    <a:pt x="1971040" y="770890"/>
                    <a:pt x="1789430" y="774700"/>
                  </a:cubicBezTo>
                  <a:cubicBezTo>
                    <a:pt x="1686560" y="777240"/>
                    <a:pt x="1642110" y="779780"/>
                    <a:pt x="1548130" y="774700"/>
                  </a:cubicBezTo>
                  <a:cubicBezTo>
                    <a:pt x="1413510" y="765810"/>
                    <a:pt x="1223010" y="745490"/>
                    <a:pt x="1061720" y="716280"/>
                  </a:cubicBezTo>
                  <a:cubicBezTo>
                    <a:pt x="897890" y="688340"/>
                    <a:pt x="736600" y="646430"/>
                    <a:pt x="570230" y="601980"/>
                  </a:cubicBezTo>
                  <a:cubicBezTo>
                    <a:pt x="397510" y="554990"/>
                    <a:pt x="116840" y="513080"/>
                    <a:pt x="43180" y="443230"/>
                  </a:cubicBezTo>
                  <a:cubicBezTo>
                    <a:pt x="10160" y="412750"/>
                    <a:pt x="8890" y="370840"/>
                    <a:pt x="3810" y="341630"/>
                  </a:cubicBezTo>
                  <a:cubicBezTo>
                    <a:pt x="0" y="320040"/>
                    <a:pt x="2540" y="303530"/>
                    <a:pt x="3810" y="285750"/>
                  </a:cubicBezTo>
                  <a:cubicBezTo>
                    <a:pt x="6350" y="267970"/>
                    <a:pt x="8890" y="251460"/>
                    <a:pt x="17780" y="232410"/>
                  </a:cubicBezTo>
                  <a:cubicBezTo>
                    <a:pt x="29210" y="205740"/>
                    <a:pt x="58420" y="163830"/>
                    <a:pt x="80010" y="142240"/>
                  </a:cubicBezTo>
                  <a:cubicBezTo>
                    <a:pt x="93980" y="127000"/>
                    <a:pt x="105410" y="119380"/>
                    <a:pt x="124460" y="111760"/>
                  </a:cubicBezTo>
                  <a:cubicBezTo>
                    <a:pt x="152400" y="99060"/>
                    <a:pt x="195580" y="85090"/>
                    <a:pt x="231140" y="85090"/>
                  </a:cubicBezTo>
                  <a:cubicBezTo>
                    <a:pt x="266700" y="85090"/>
                    <a:pt x="306070" y="95250"/>
                    <a:pt x="337820" y="111760"/>
                  </a:cubicBezTo>
                  <a:cubicBezTo>
                    <a:pt x="368300" y="128270"/>
                    <a:pt x="414020" y="187960"/>
                    <a:pt x="419100" y="184150"/>
                  </a:cubicBezTo>
                  <a:cubicBezTo>
                    <a:pt x="424180" y="180340"/>
                    <a:pt x="379730" y="130810"/>
                    <a:pt x="389890" y="119380"/>
                  </a:cubicBezTo>
                  <a:cubicBezTo>
                    <a:pt x="415290" y="88900"/>
                    <a:pt x="740410" y="209550"/>
                    <a:pt x="877570" y="237490"/>
                  </a:cubicBezTo>
                  <a:cubicBezTo>
                    <a:pt x="976630" y="257810"/>
                    <a:pt x="1047750" y="283210"/>
                    <a:pt x="1135380" y="279400"/>
                  </a:cubicBezTo>
                  <a:cubicBezTo>
                    <a:pt x="1229360" y="275590"/>
                    <a:pt x="1311910" y="232410"/>
                    <a:pt x="1421130" y="207010"/>
                  </a:cubicBezTo>
                  <a:cubicBezTo>
                    <a:pt x="1567180" y="175260"/>
                    <a:pt x="1789430" y="129540"/>
                    <a:pt x="1936750" y="106680"/>
                  </a:cubicBezTo>
                  <a:cubicBezTo>
                    <a:pt x="2047240" y="88900"/>
                    <a:pt x="2118360" y="82550"/>
                    <a:pt x="2227580" y="72390"/>
                  </a:cubicBezTo>
                  <a:cubicBezTo>
                    <a:pt x="2364740" y="60960"/>
                    <a:pt x="2537460" y="48260"/>
                    <a:pt x="2697480" y="43180"/>
                  </a:cubicBezTo>
                  <a:cubicBezTo>
                    <a:pt x="2863850" y="38100"/>
                    <a:pt x="3041650" y="26670"/>
                    <a:pt x="3209290" y="43180"/>
                  </a:cubicBezTo>
                  <a:cubicBezTo>
                    <a:pt x="3376930" y="59690"/>
                    <a:pt x="3568700" y="106680"/>
                    <a:pt x="3704590" y="139700"/>
                  </a:cubicBezTo>
                  <a:cubicBezTo>
                    <a:pt x="3801110" y="163830"/>
                    <a:pt x="3869690" y="196850"/>
                    <a:pt x="3952240" y="214630"/>
                  </a:cubicBezTo>
                  <a:cubicBezTo>
                    <a:pt x="4029710" y="232410"/>
                    <a:pt x="4084320" y="241300"/>
                    <a:pt x="4182110" y="248920"/>
                  </a:cubicBezTo>
                  <a:cubicBezTo>
                    <a:pt x="4352290" y="262890"/>
                    <a:pt x="4712970" y="261620"/>
                    <a:pt x="4885690" y="256540"/>
                  </a:cubicBezTo>
                  <a:cubicBezTo>
                    <a:pt x="4987290" y="252730"/>
                    <a:pt x="5045710" y="265430"/>
                    <a:pt x="5126990" y="238760"/>
                  </a:cubicBezTo>
                  <a:cubicBezTo>
                    <a:pt x="5228590" y="207010"/>
                    <a:pt x="5356860" y="24130"/>
                    <a:pt x="5439410" y="49530"/>
                  </a:cubicBezTo>
                  <a:cubicBezTo>
                    <a:pt x="5532120" y="77470"/>
                    <a:pt x="5632450" y="468630"/>
                    <a:pt x="5632450" y="468630"/>
                  </a:cubicBezTo>
                </a:path>
              </a:pathLst>
            </a:custGeom>
            <a:solidFill>
              <a:srgbClr val="000000">
                <a:alpha val="61961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40546" y="2359481"/>
            <a:ext cx="6100030" cy="6756524"/>
          </a:xfrm>
          <a:custGeom>
            <a:avLst/>
            <a:gdLst/>
            <a:ahLst/>
            <a:cxnLst/>
            <a:rect r="r" b="b" t="t" l="l"/>
            <a:pathLst>
              <a:path h="6756524" w="6100030">
                <a:moveTo>
                  <a:pt x="0" y="0"/>
                </a:moveTo>
                <a:lnTo>
                  <a:pt x="6100030" y="0"/>
                </a:lnTo>
                <a:lnTo>
                  <a:pt x="6100030" y="6756524"/>
                </a:lnTo>
                <a:lnTo>
                  <a:pt x="0" y="675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54" t="0" r="-5583" b="-47388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9578">
            <a:off x="79652" y="1153497"/>
            <a:ext cx="8304334" cy="178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4"/>
              </a:lnSpc>
              <a:spcBef>
                <a:spcPct val="0"/>
              </a:spcBef>
            </a:pPr>
            <a:r>
              <a:rPr lang="en-US" sz="10467">
                <a:solidFill>
                  <a:srgbClr val="FFEFD9"/>
                </a:solidFill>
                <a:latin typeface="Gagalin"/>
                <a:ea typeface="Gagalin"/>
                <a:cs typeface="Gagalin"/>
                <a:sym typeface="Gagalin"/>
              </a:rPr>
              <a:t>Who am i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4729244">
            <a:off x="6512835" y="560184"/>
            <a:ext cx="853600" cy="777552"/>
          </a:xfrm>
          <a:custGeom>
            <a:avLst/>
            <a:gdLst/>
            <a:ahLst/>
            <a:cxnLst/>
            <a:rect r="r" b="b" t="t" l="l"/>
            <a:pathLst>
              <a:path h="777552" w="853600">
                <a:moveTo>
                  <a:pt x="0" y="0"/>
                </a:moveTo>
                <a:lnTo>
                  <a:pt x="853601" y="0"/>
                </a:lnTo>
                <a:lnTo>
                  <a:pt x="853601" y="777552"/>
                </a:lnTo>
                <a:lnTo>
                  <a:pt x="0" y="777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-224683">
            <a:off x="581094" y="4955993"/>
            <a:ext cx="854276" cy="19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"/>
              </a:lnSpc>
              <a:spcBef>
                <a:spcPct val="0"/>
              </a:spcBef>
            </a:pPr>
            <a:r>
              <a:rPr lang="en-US" sz="1076">
                <a:solidFill>
                  <a:srgbClr val="342E64">
                    <a:alpha val="0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intro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62231" y="4265869"/>
            <a:ext cx="749238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sz="2999">
                <a:solidFill>
                  <a:srgbClr val="FFE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Member, CAT Reloaded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1281" y="5721922"/>
            <a:ext cx="8204464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9"/>
              </a:lnSpc>
            </a:pPr>
            <a:r>
              <a:rPr lang="en-US" sz="3299">
                <a:solidFill>
                  <a:srgbClr val="FFE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Tottenham fan , pingpong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67006" y="1132999"/>
            <a:ext cx="749238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>
                <a:solidFill>
                  <a:srgbClr val="FFE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CCSED LEVEL 200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90806" y="2680153"/>
            <a:ext cx="749238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</a:pPr>
            <a:r>
              <a:rPr lang="en-US" sz="2999">
                <a:solidFill>
                  <a:srgbClr val="FFE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Member, ICPC Mansoura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827786" y="7019385"/>
            <a:ext cx="1107811" cy="110781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568" t="-3445" r="-17223" b="-2094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2505">
            <a:off x="5968728" y="3654136"/>
            <a:ext cx="2977404" cy="5911517"/>
          </a:xfrm>
          <a:custGeom>
            <a:avLst/>
            <a:gdLst/>
            <a:ahLst/>
            <a:cxnLst/>
            <a:rect r="r" b="b" t="t" l="l"/>
            <a:pathLst>
              <a:path h="5911517" w="2977404">
                <a:moveTo>
                  <a:pt x="0" y="0"/>
                </a:moveTo>
                <a:lnTo>
                  <a:pt x="2977404" y="0"/>
                </a:lnTo>
                <a:lnTo>
                  <a:pt x="2977404" y="5911517"/>
                </a:lnTo>
                <a:lnTo>
                  <a:pt x="0" y="591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2505">
            <a:off x="8855464" y="3654135"/>
            <a:ext cx="2977404" cy="5912979"/>
          </a:xfrm>
          <a:custGeom>
            <a:avLst/>
            <a:gdLst/>
            <a:ahLst/>
            <a:cxnLst/>
            <a:rect r="r" b="b" t="t" l="l"/>
            <a:pathLst>
              <a:path h="5912979" w="2977404">
                <a:moveTo>
                  <a:pt x="0" y="0"/>
                </a:moveTo>
                <a:lnTo>
                  <a:pt x="2977404" y="0"/>
                </a:lnTo>
                <a:lnTo>
                  <a:pt x="2977404" y="5912979"/>
                </a:lnTo>
                <a:lnTo>
                  <a:pt x="0" y="5912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3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2505">
            <a:off x="11874273" y="3657064"/>
            <a:ext cx="2846244" cy="5870375"/>
          </a:xfrm>
          <a:custGeom>
            <a:avLst/>
            <a:gdLst/>
            <a:ahLst/>
            <a:cxnLst/>
            <a:rect r="r" b="b" t="t" l="l"/>
            <a:pathLst>
              <a:path h="5870375" w="2846244">
                <a:moveTo>
                  <a:pt x="0" y="0"/>
                </a:moveTo>
                <a:lnTo>
                  <a:pt x="2846244" y="0"/>
                </a:lnTo>
                <a:lnTo>
                  <a:pt x="2846244" y="5870376"/>
                </a:lnTo>
                <a:lnTo>
                  <a:pt x="0" y="587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08" t="0" r="0" b="-111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2505">
            <a:off x="3082385" y="3654145"/>
            <a:ext cx="2977404" cy="5892369"/>
          </a:xfrm>
          <a:custGeom>
            <a:avLst/>
            <a:gdLst/>
            <a:ahLst/>
            <a:cxnLst/>
            <a:rect r="r" b="b" t="t" l="l"/>
            <a:pathLst>
              <a:path h="5892369" w="2977404">
                <a:moveTo>
                  <a:pt x="0" y="0"/>
                </a:moveTo>
                <a:lnTo>
                  <a:pt x="2977404" y="0"/>
                </a:lnTo>
                <a:lnTo>
                  <a:pt x="2977404" y="5892369"/>
                </a:lnTo>
                <a:lnTo>
                  <a:pt x="0" y="589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7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32777" y="5965063"/>
            <a:ext cx="1901194" cy="1901194"/>
          </a:xfrm>
          <a:custGeom>
            <a:avLst/>
            <a:gdLst/>
            <a:ahLst/>
            <a:cxnLst/>
            <a:rect r="r" b="b" t="t" l="l"/>
            <a:pathLst>
              <a:path h="1901194" w="1901194">
                <a:moveTo>
                  <a:pt x="0" y="0"/>
                </a:moveTo>
                <a:lnTo>
                  <a:pt x="1901193" y="0"/>
                </a:lnTo>
                <a:lnTo>
                  <a:pt x="1901193" y="1901194"/>
                </a:lnTo>
                <a:lnTo>
                  <a:pt x="0" y="190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2834" y="7441529"/>
            <a:ext cx="1709358" cy="1709358"/>
          </a:xfrm>
          <a:custGeom>
            <a:avLst/>
            <a:gdLst/>
            <a:ahLst/>
            <a:cxnLst/>
            <a:rect r="r" b="b" t="t" l="l"/>
            <a:pathLst>
              <a:path h="1709358" w="1709358">
                <a:moveTo>
                  <a:pt x="0" y="0"/>
                </a:moveTo>
                <a:lnTo>
                  <a:pt x="1709358" y="0"/>
                </a:lnTo>
                <a:lnTo>
                  <a:pt x="1709358" y="1709357"/>
                </a:lnTo>
                <a:lnTo>
                  <a:pt x="0" y="1709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06623" y="6026103"/>
            <a:ext cx="1942968" cy="1942968"/>
          </a:xfrm>
          <a:custGeom>
            <a:avLst/>
            <a:gdLst/>
            <a:ahLst/>
            <a:cxnLst/>
            <a:rect r="r" b="b" t="t" l="l"/>
            <a:pathLst>
              <a:path h="1942968" w="1942968">
                <a:moveTo>
                  <a:pt x="0" y="0"/>
                </a:moveTo>
                <a:lnTo>
                  <a:pt x="1942968" y="0"/>
                </a:lnTo>
                <a:lnTo>
                  <a:pt x="1942968" y="1942969"/>
                </a:lnTo>
                <a:lnTo>
                  <a:pt x="0" y="1942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1010" y="6026103"/>
            <a:ext cx="1840153" cy="1840153"/>
          </a:xfrm>
          <a:custGeom>
            <a:avLst/>
            <a:gdLst/>
            <a:ahLst/>
            <a:cxnLst/>
            <a:rect r="r" b="b" t="t" l="l"/>
            <a:pathLst>
              <a:path h="1840153" w="1840153">
                <a:moveTo>
                  <a:pt x="0" y="0"/>
                </a:moveTo>
                <a:lnTo>
                  <a:pt x="1840153" y="0"/>
                </a:lnTo>
                <a:lnTo>
                  <a:pt x="184015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03457" y="8560324"/>
            <a:ext cx="1831350" cy="1726676"/>
          </a:xfrm>
          <a:custGeom>
            <a:avLst/>
            <a:gdLst/>
            <a:ahLst/>
            <a:cxnLst/>
            <a:rect r="r" b="b" t="t" l="l"/>
            <a:pathLst>
              <a:path h="1726676" w="1831350">
                <a:moveTo>
                  <a:pt x="0" y="0"/>
                </a:moveTo>
                <a:lnTo>
                  <a:pt x="1831350" y="0"/>
                </a:lnTo>
                <a:lnTo>
                  <a:pt x="1831350" y="1726676"/>
                </a:lnTo>
                <a:lnTo>
                  <a:pt x="0" y="17266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6597" t="-134696" r="-188411" b="-15243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23773" y="5465406"/>
            <a:ext cx="1815881" cy="1815881"/>
          </a:xfrm>
          <a:custGeom>
            <a:avLst/>
            <a:gdLst/>
            <a:ahLst/>
            <a:cxnLst/>
            <a:rect r="r" b="b" t="t" l="l"/>
            <a:pathLst>
              <a:path h="1815881" w="1815881">
                <a:moveTo>
                  <a:pt x="0" y="0"/>
                </a:moveTo>
                <a:lnTo>
                  <a:pt x="1815881" y="0"/>
                </a:lnTo>
                <a:lnTo>
                  <a:pt x="1815881" y="1815880"/>
                </a:lnTo>
                <a:lnTo>
                  <a:pt x="0" y="18158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622525" y="403788"/>
            <a:ext cx="2726513" cy="4069422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6025408" y="237712"/>
            <a:ext cx="16261980" cy="2657987"/>
          </a:xfrm>
          <a:custGeom>
            <a:avLst/>
            <a:gdLst/>
            <a:ahLst/>
            <a:cxnLst/>
            <a:rect r="r" b="b" t="t" l="l"/>
            <a:pathLst>
              <a:path h="2657987" w="16261980">
                <a:moveTo>
                  <a:pt x="0" y="0"/>
                </a:moveTo>
                <a:lnTo>
                  <a:pt x="16261980" y="0"/>
                </a:lnTo>
                <a:lnTo>
                  <a:pt x="16261980" y="2657987"/>
                </a:lnTo>
                <a:lnTo>
                  <a:pt x="0" y="26579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53243" r="0" b="-5324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34807" y="4888780"/>
            <a:ext cx="2678361" cy="4114800"/>
          </a:xfrm>
          <a:custGeom>
            <a:avLst/>
            <a:gdLst/>
            <a:ahLst/>
            <a:cxnLst/>
            <a:rect r="r" b="b" t="t" l="l"/>
            <a:pathLst>
              <a:path h="4114800" w="2678361">
                <a:moveTo>
                  <a:pt x="0" y="0"/>
                </a:moveTo>
                <a:lnTo>
                  <a:pt x="2678360" y="0"/>
                </a:lnTo>
                <a:lnTo>
                  <a:pt x="2678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54281" y="624304"/>
            <a:ext cx="108164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2880"/>
              </a:lnSpc>
            </a:pPr>
            <a:r>
              <a:rPr lang="ar-EG" sz="9200">
                <a:solidFill>
                  <a:srgbClr val="31356E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الخلاصة في المصاصة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9038" y="4423309"/>
            <a:ext cx="2490075" cy="41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Frequency array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4697" y="8064028"/>
            <a:ext cx="232566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06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upd[i] += upd[i - 1]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4941" y="6295662"/>
            <a:ext cx="184145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  </a:t>
            </a:r>
            <a:r>
              <a:rPr lang="en-US" sz="2044">
                <a:solidFill>
                  <a:srgbClr val="0D0D0D"/>
                </a:solidFill>
                <a:latin typeface="Handy Casual"/>
                <a:ea typeface="Handy Casual"/>
                <a:cs typeface="Handy Casual"/>
                <a:sym typeface="Handy Casual"/>
              </a:rPr>
              <a:t>ANS</a:t>
            </a: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=</a:t>
            </a:r>
          </a:p>
          <a:p>
            <a:pPr algn="l">
              <a:lnSpc>
                <a:spcPts val="2452"/>
              </a:lnSpc>
            </a:pP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+ pre[D][R]</a:t>
            </a:r>
          </a:p>
          <a:p>
            <a:pPr algn="l">
              <a:lnSpc>
                <a:spcPts val="2452"/>
              </a:lnSpc>
            </a:pP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- pre[D][L - 1]</a:t>
            </a:r>
          </a:p>
          <a:p>
            <a:pPr algn="l">
              <a:lnSpc>
                <a:spcPts val="2452"/>
              </a:lnSpc>
            </a:pP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- pre[U - 1][R] </a:t>
            </a:r>
          </a:p>
          <a:p>
            <a:pPr algn="l">
              <a:lnSpc>
                <a:spcPts val="2452"/>
              </a:lnSpc>
            </a:pPr>
            <a:r>
              <a:rPr lang="en-US" sz="2044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 + pre[U - 1][L - 1];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44506" y="6842588"/>
            <a:ext cx="18257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5"/>
              </a:lnSpc>
            </a:pPr>
            <a:r>
              <a:rPr lang="en-US" sz="2071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Prfx[i] += prfx[i - 1]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35956" y="6760661"/>
            <a:ext cx="137918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</a:pPr>
            <a:r>
              <a:rPr lang="en-US" sz="2076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Freq[arr[i]]++;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04398" y="6026103"/>
            <a:ext cx="178626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06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upd[l] += val</a:t>
            </a:r>
          </a:p>
          <a:p>
            <a:pPr algn="l">
              <a:lnSpc>
                <a:spcPts val="2472"/>
              </a:lnSpc>
            </a:pPr>
            <a:r>
              <a:rPr lang="en-US" sz="2060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upd[r + 1] -= val</a:t>
            </a:r>
          </a:p>
          <a:p>
            <a:pPr algn="l">
              <a:lnSpc>
                <a:spcPts val="247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273015" y="4455641"/>
            <a:ext cx="3034094" cy="41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Prefix Sum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2834" y="4455641"/>
            <a:ext cx="3034094" cy="41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Partial Sum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00712" y="4455641"/>
            <a:ext cx="3034094" cy="41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2D Prefix Sum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557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1892" y="160799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3892510" y="3183653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03901">
            <a:off x="4325358" y="369103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14826">
            <a:off x="6512184" y="900272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1767" y="269059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4019204" y="368853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intro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85304" y="-50051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712">
            <a:off x="6344382" y="3776004"/>
            <a:ext cx="1507166" cy="1372892"/>
          </a:xfrm>
          <a:custGeom>
            <a:avLst/>
            <a:gdLst/>
            <a:ahLst/>
            <a:cxnLst/>
            <a:rect r="r" b="b" t="t" l="l"/>
            <a:pathLst>
              <a:path h="1372892" w="1507166">
                <a:moveTo>
                  <a:pt x="0" y="0"/>
                </a:moveTo>
                <a:lnTo>
                  <a:pt x="1507166" y="0"/>
                </a:lnTo>
                <a:lnTo>
                  <a:pt x="1507166" y="1372892"/>
                </a:lnTo>
                <a:lnTo>
                  <a:pt x="0" y="137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366103">
            <a:off x="7165843" y="1242183"/>
            <a:ext cx="10498909" cy="7657600"/>
            <a:chOff x="0" y="0"/>
            <a:chExt cx="14302208" cy="10431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4238708" cy="10368115"/>
            </a:xfrm>
            <a:custGeom>
              <a:avLst/>
              <a:gdLst/>
              <a:ahLst/>
              <a:cxnLst/>
              <a:rect r="r" b="b" t="t" l="l"/>
              <a:pathLst>
                <a:path h="10368115" w="14238708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02208" cy="10431616"/>
            </a:xfrm>
            <a:custGeom>
              <a:avLst/>
              <a:gdLst/>
              <a:ahLst/>
              <a:cxnLst/>
              <a:rect r="r" b="b" t="t" l="l"/>
              <a:pathLst>
                <a:path h="10431616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369316">
            <a:off x="7492052" y="1451066"/>
            <a:ext cx="9846490" cy="7384867"/>
          </a:xfrm>
          <a:custGeom>
            <a:avLst/>
            <a:gdLst/>
            <a:ahLst/>
            <a:cxnLst/>
            <a:rect r="r" b="b" t="t" l="l"/>
            <a:pathLst>
              <a:path h="7384867" w="9846490">
                <a:moveTo>
                  <a:pt x="0" y="0"/>
                </a:moveTo>
                <a:lnTo>
                  <a:pt x="9846490" y="0"/>
                </a:lnTo>
                <a:lnTo>
                  <a:pt x="9846490" y="7384868"/>
                </a:lnTo>
                <a:lnTo>
                  <a:pt x="0" y="738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302358">
            <a:off x="712061" y="2788630"/>
            <a:ext cx="6469556" cy="271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ECPC</a:t>
            </a:r>
          </a:p>
          <a:p>
            <a:pPr algn="ctr"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0B0162"/>
                </a:solidFill>
                <a:latin typeface="Krabuler"/>
                <a:ea typeface="Krabuler"/>
                <a:cs typeface="Krabuler"/>
                <a:sym typeface="Krabuler"/>
              </a:rPr>
              <a:t>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21794" y="5853487"/>
            <a:ext cx="3866792" cy="4035552"/>
          </a:xfrm>
          <a:custGeom>
            <a:avLst/>
            <a:gdLst/>
            <a:ahLst/>
            <a:cxnLst/>
            <a:rect r="r" b="b" t="t" l="l"/>
            <a:pathLst>
              <a:path h="4035552" w="3866792">
                <a:moveTo>
                  <a:pt x="0" y="0"/>
                </a:moveTo>
                <a:lnTo>
                  <a:pt x="3866792" y="0"/>
                </a:lnTo>
                <a:lnTo>
                  <a:pt x="3866792" y="4035551"/>
                </a:lnTo>
                <a:lnTo>
                  <a:pt x="0" y="4035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941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4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904782" y="1678830"/>
            <a:ext cx="8805465" cy="1230739"/>
            <a:chOff x="0" y="0"/>
            <a:chExt cx="3439540" cy="480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89413" y="1678830"/>
            <a:ext cx="1230739" cy="123073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04782" y="3439520"/>
            <a:ext cx="8805465" cy="1230739"/>
            <a:chOff x="0" y="0"/>
            <a:chExt cx="3439540" cy="480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89413" y="3439520"/>
            <a:ext cx="1230739" cy="123073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04782" y="5094482"/>
            <a:ext cx="8805465" cy="1230739"/>
            <a:chOff x="0" y="0"/>
            <a:chExt cx="3439540" cy="4807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89413" y="5094482"/>
            <a:ext cx="1230739" cy="123073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904782" y="6855172"/>
            <a:ext cx="8805465" cy="1230739"/>
            <a:chOff x="0" y="0"/>
            <a:chExt cx="3439540" cy="480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89413" y="6855172"/>
            <a:ext cx="1230739" cy="123073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793539" y="957506"/>
            <a:ext cx="6487527" cy="6373996"/>
          </a:xfrm>
          <a:custGeom>
            <a:avLst/>
            <a:gdLst/>
            <a:ahLst/>
            <a:cxnLst/>
            <a:rect r="r" b="b" t="t" l="l"/>
            <a:pathLst>
              <a:path h="6373996" w="6487527">
                <a:moveTo>
                  <a:pt x="0" y="0"/>
                </a:moveTo>
                <a:lnTo>
                  <a:pt x="6487527" y="0"/>
                </a:lnTo>
                <a:lnTo>
                  <a:pt x="6487527" y="6373995"/>
                </a:lnTo>
                <a:lnTo>
                  <a:pt x="0" y="637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05302" y="2983110"/>
            <a:ext cx="6439509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B9E5F8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TODAY'S AGENDA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7928" y="1988947"/>
            <a:ext cx="5906090" cy="58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2"/>
              </a:lnSpc>
            </a:pPr>
            <a:r>
              <a:rPr lang="en-US" sz="36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Frequency Array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89413" y="1981678"/>
            <a:ext cx="1230739" cy="61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4018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27928" y="3749637"/>
            <a:ext cx="5906090" cy="58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2"/>
              </a:lnSpc>
            </a:pPr>
            <a:r>
              <a:rPr lang="en-US" sz="36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Prefix Sum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89413" y="3742368"/>
            <a:ext cx="1230739" cy="61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4018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27928" y="5404599"/>
            <a:ext cx="5906090" cy="58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2"/>
              </a:lnSpc>
            </a:pPr>
            <a:r>
              <a:rPr lang="en-US" sz="36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Partial Sum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9413" y="5397330"/>
            <a:ext cx="1230739" cy="61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4018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27928" y="7165289"/>
            <a:ext cx="5906090" cy="58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2"/>
              </a:lnSpc>
            </a:pPr>
            <a:r>
              <a:rPr lang="en-US" sz="36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2D Prefix Sum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9413" y="7158020"/>
            <a:ext cx="1230739" cy="61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</a:pPr>
            <a:r>
              <a:rPr lang="en-US" sz="4018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152505">
            <a:off x="4728599" y="760576"/>
            <a:ext cx="4463610" cy="8862321"/>
          </a:xfrm>
          <a:custGeom>
            <a:avLst/>
            <a:gdLst/>
            <a:ahLst/>
            <a:cxnLst/>
            <a:rect r="r" b="b" t="t" l="l"/>
            <a:pathLst>
              <a:path h="8862321" w="4463610">
                <a:moveTo>
                  <a:pt x="0" y="0"/>
                </a:moveTo>
                <a:lnTo>
                  <a:pt x="4463611" y="0"/>
                </a:lnTo>
                <a:lnTo>
                  <a:pt x="4463611" y="8862321"/>
                </a:lnTo>
                <a:lnTo>
                  <a:pt x="0" y="8862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3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2505">
            <a:off x="9056284" y="760575"/>
            <a:ext cx="4463610" cy="8864512"/>
          </a:xfrm>
          <a:custGeom>
            <a:avLst/>
            <a:gdLst/>
            <a:ahLst/>
            <a:cxnLst/>
            <a:rect r="r" b="b" t="t" l="l"/>
            <a:pathLst>
              <a:path h="8864512" w="4463610">
                <a:moveTo>
                  <a:pt x="0" y="0"/>
                </a:moveTo>
                <a:lnTo>
                  <a:pt x="4463610" y="0"/>
                </a:lnTo>
                <a:lnTo>
                  <a:pt x="4463610" y="8864512"/>
                </a:lnTo>
                <a:lnTo>
                  <a:pt x="0" y="8864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3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2505">
            <a:off x="13581966" y="764966"/>
            <a:ext cx="4266981" cy="8800643"/>
          </a:xfrm>
          <a:custGeom>
            <a:avLst/>
            <a:gdLst/>
            <a:ahLst/>
            <a:cxnLst/>
            <a:rect r="r" b="b" t="t" l="l"/>
            <a:pathLst>
              <a:path h="8800643" w="4266981">
                <a:moveTo>
                  <a:pt x="0" y="0"/>
                </a:moveTo>
                <a:lnTo>
                  <a:pt x="4266981" y="0"/>
                </a:lnTo>
                <a:lnTo>
                  <a:pt x="4266981" y="8800643"/>
                </a:lnTo>
                <a:lnTo>
                  <a:pt x="0" y="880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608" t="0" r="0" b="-111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2505">
            <a:off x="401503" y="760590"/>
            <a:ext cx="4463610" cy="8833615"/>
          </a:xfrm>
          <a:custGeom>
            <a:avLst/>
            <a:gdLst/>
            <a:ahLst/>
            <a:cxnLst/>
            <a:rect r="r" b="b" t="t" l="l"/>
            <a:pathLst>
              <a:path h="8833615" w="4463610">
                <a:moveTo>
                  <a:pt x="0" y="0"/>
                </a:moveTo>
                <a:lnTo>
                  <a:pt x="4463610" y="0"/>
                </a:lnTo>
                <a:lnTo>
                  <a:pt x="4463610" y="8833615"/>
                </a:lnTo>
                <a:lnTo>
                  <a:pt x="0" y="88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72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259" y="4968585"/>
            <a:ext cx="3512062" cy="1391252"/>
          </a:xfrm>
          <a:custGeom>
            <a:avLst/>
            <a:gdLst/>
            <a:ahLst/>
            <a:cxnLst/>
            <a:rect r="r" b="b" t="t" l="l"/>
            <a:pathLst>
              <a:path h="1391252" w="3512062">
                <a:moveTo>
                  <a:pt x="0" y="0"/>
                </a:moveTo>
                <a:lnTo>
                  <a:pt x="3512063" y="0"/>
                </a:lnTo>
                <a:lnTo>
                  <a:pt x="3512063" y="1391252"/>
                </a:lnTo>
                <a:lnTo>
                  <a:pt x="0" y="1391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55090" y="6285328"/>
            <a:ext cx="4452402" cy="2347063"/>
          </a:xfrm>
          <a:custGeom>
            <a:avLst/>
            <a:gdLst/>
            <a:ahLst/>
            <a:cxnLst/>
            <a:rect r="r" b="b" t="t" l="l"/>
            <a:pathLst>
              <a:path h="2347063" w="4452402">
                <a:moveTo>
                  <a:pt x="0" y="0"/>
                </a:moveTo>
                <a:lnTo>
                  <a:pt x="4452402" y="0"/>
                </a:lnTo>
                <a:lnTo>
                  <a:pt x="4452402" y="2347063"/>
                </a:lnTo>
                <a:lnTo>
                  <a:pt x="0" y="23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85868" y="3951088"/>
            <a:ext cx="3652227" cy="1573778"/>
          </a:xfrm>
          <a:custGeom>
            <a:avLst/>
            <a:gdLst/>
            <a:ahLst/>
            <a:cxnLst/>
            <a:rect r="r" b="b" t="t" l="l"/>
            <a:pathLst>
              <a:path h="1573778" w="3652227">
                <a:moveTo>
                  <a:pt x="0" y="0"/>
                </a:moveTo>
                <a:lnTo>
                  <a:pt x="3652227" y="0"/>
                </a:lnTo>
                <a:lnTo>
                  <a:pt x="3652227" y="1573777"/>
                </a:lnTo>
                <a:lnTo>
                  <a:pt x="0" y="15737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41555" y="6597962"/>
            <a:ext cx="3539861" cy="2123917"/>
          </a:xfrm>
          <a:custGeom>
            <a:avLst/>
            <a:gdLst/>
            <a:ahLst/>
            <a:cxnLst/>
            <a:rect r="r" b="b" t="t" l="l"/>
            <a:pathLst>
              <a:path h="2123917" w="3539861">
                <a:moveTo>
                  <a:pt x="0" y="0"/>
                </a:moveTo>
                <a:lnTo>
                  <a:pt x="3539861" y="0"/>
                </a:lnTo>
                <a:lnTo>
                  <a:pt x="3539861" y="2123916"/>
                </a:lnTo>
                <a:lnTo>
                  <a:pt x="0" y="21239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25998" y="4771165"/>
            <a:ext cx="3870439" cy="941289"/>
          </a:xfrm>
          <a:custGeom>
            <a:avLst/>
            <a:gdLst/>
            <a:ahLst/>
            <a:cxnLst/>
            <a:rect r="r" b="b" t="t" l="l"/>
            <a:pathLst>
              <a:path h="941289" w="3870439">
                <a:moveTo>
                  <a:pt x="0" y="0"/>
                </a:moveTo>
                <a:lnTo>
                  <a:pt x="3870439" y="0"/>
                </a:lnTo>
                <a:lnTo>
                  <a:pt x="3870439" y="941290"/>
                </a:lnTo>
                <a:lnTo>
                  <a:pt x="0" y="941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58387" y="4224697"/>
            <a:ext cx="4131139" cy="2505773"/>
          </a:xfrm>
          <a:custGeom>
            <a:avLst/>
            <a:gdLst/>
            <a:ahLst/>
            <a:cxnLst/>
            <a:rect r="r" b="b" t="t" l="l"/>
            <a:pathLst>
              <a:path h="2505773" w="4131139">
                <a:moveTo>
                  <a:pt x="0" y="0"/>
                </a:moveTo>
                <a:lnTo>
                  <a:pt x="4131139" y="0"/>
                </a:lnTo>
                <a:lnTo>
                  <a:pt x="4131139" y="2505773"/>
                </a:lnTo>
                <a:lnTo>
                  <a:pt x="0" y="25057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18838" y="4619990"/>
            <a:ext cx="447237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3270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Freq[s[i] - 97]++;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259" y="1923168"/>
            <a:ext cx="3733025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Array of Numbers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3311" y="7423334"/>
            <a:ext cx="50499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3548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Freq[s[i] - ‘A’]++;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34175" y="5468059"/>
            <a:ext cx="469955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583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Freq[s[i] - ‘0’]++;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769" y="5392748"/>
            <a:ext cx="315201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570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Freq[arr[i]]++;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3700" y="5016829"/>
            <a:ext cx="50837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3448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Freq[s[i] - ‘a’]++;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56448" y="6978416"/>
            <a:ext cx="4551249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766">
                <a:solidFill>
                  <a:srgbClr val="231F20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Freq[s[i] - 65]++;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40904" y="1923168"/>
            <a:ext cx="4548599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Array of Characters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13322" y="2460199"/>
            <a:ext cx="4548599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(String)              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89503" y="1923168"/>
            <a:ext cx="4548599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Array of Characters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61920" y="2460199"/>
            <a:ext cx="4548599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(String)             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81416" y="1923168"/>
            <a:ext cx="4548599" cy="57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String of Digits    </a:t>
            </a:r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074142" y="-398352"/>
            <a:ext cx="7584723" cy="1154893"/>
            <a:chOff x="0" y="0"/>
            <a:chExt cx="6017643" cy="916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45395" y="5744483"/>
            <a:ext cx="3457832" cy="2603354"/>
            <a:chOff x="0" y="0"/>
            <a:chExt cx="1600340" cy="120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126016" y="1028700"/>
            <a:ext cx="11859650" cy="8906316"/>
            <a:chOff x="0" y="0"/>
            <a:chExt cx="845566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E6F8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0" t="-28838" r="0" b="-2883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263536" y="2018324"/>
            <a:ext cx="11576367" cy="5238627"/>
          </a:xfrm>
          <a:custGeom>
            <a:avLst/>
            <a:gdLst/>
            <a:ahLst/>
            <a:cxnLst/>
            <a:rect r="r" b="b" t="t" l="l"/>
            <a:pathLst>
              <a:path h="5238627" w="11576367">
                <a:moveTo>
                  <a:pt x="0" y="0"/>
                </a:moveTo>
                <a:lnTo>
                  <a:pt x="11576367" y="0"/>
                </a:lnTo>
                <a:lnTo>
                  <a:pt x="11576367" y="5238627"/>
                </a:lnTo>
                <a:lnTo>
                  <a:pt x="0" y="5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1" t="-16951" r="-32495" b="-10418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93296" y="6336273"/>
            <a:ext cx="2932332" cy="2933370"/>
          </a:xfrm>
          <a:custGeom>
            <a:avLst/>
            <a:gdLst/>
            <a:ahLst/>
            <a:cxnLst/>
            <a:rect r="r" b="b" t="t" l="l"/>
            <a:pathLst>
              <a:path h="2933370" w="2932332">
                <a:moveTo>
                  <a:pt x="0" y="0"/>
                </a:moveTo>
                <a:lnTo>
                  <a:pt x="2932332" y="0"/>
                </a:lnTo>
                <a:lnTo>
                  <a:pt x="2932332" y="2933370"/>
                </a:lnTo>
                <a:lnTo>
                  <a:pt x="0" y="2933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46" t="-383283" r="-551813" b="-883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23721" y="6309227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codeforces.com/group/MWSDmqGsZm/contest/219856/problem/O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MWSDmqGsZm/contest/219856/problem/O"/>
              </a:rPr>
              <a:t> LINK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60993" y="-252851"/>
            <a:ext cx="5687518" cy="10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70"/>
              </a:lnSpc>
              <a:spcBef>
                <a:spcPct val="0"/>
              </a:spcBef>
            </a:pPr>
            <a:r>
              <a:rPr lang="en-US" sz="5907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156463" y="6388420"/>
            <a:ext cx="2980965" cy="2829075"/>
          </a:xfrm>
          <a:custGeom>
            <a:avLst/>
            <a:gdLst/>
            <a:ahLst/>
            <a:cxnLst/>
            <a:rect r="r" b="b" t="t" l="l"/>
            <a:pathLst>
              <a:path h="2829075" w="2980965">
                <a:moveTo>
                  <a:pt x="0" y="0"/>
                </a:moveTo>
                <a:lnTo>
                  <a:pt x="2980965" y="0"/>
                </a:lnTo>
                <a:lnTo>
                  <a:pt x="2980965" y="2829076"/>
                </a:lnTo>
                <a:lnTo>
                  <a:pt x="0" y="282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84" t="-293335" r="-541178" b="-116920"/>
            </a:stretch>
          </a:blipFill>
        </p:spPr>
      </p:sp>
    </p:spTree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DAF_hv8fLGU</dc:identifier>
  <dcterms:modified xsi:type="dcterms:W3CDTF">2011-08-01T06:04:30Z</dcterms:modified>
  <cp:revision>1</cp:revision>
  <dc:title>Session 4 (Adhocs)</dc:title>
</cp:coreProperties>
</file>